
<file path=[Content_Types].xml><?xml version="1.0" encoding="utf-8"?>
<Types xmlns="http://schemas.openxmlformats.org/package/2006/content-types">
  <Default Extension="bmp" ContentType="image/bmp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8" r:id="rId2"/>
    <p:sldId id="274" r:id="rId3"/>
    <p:sldId id="275" r:id="rId4"/>
    <p:sldId id="277" r:id="rId5"/>
    <p:sldId id="276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73" r:id="rId14"/>
    <p:sldId id="264" r:id="rId15"/>
    <p:sldId id="263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1" autoAdjust="0"/>
    <p:restoredTop sz="94660"/>
  </p:normalViewPr>
  <p:slideViewPr>
    <p:cSldViewPr>
      <p:cViewPr varScale="1">
        <p:scale>
          <a:sx n="84" d="100"/>
          <a:sy n="84" d="100"/>
        </p:scale>
        <p:origin x="129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DAC08-7B32-43C3-8D8E-33145294E9F4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0938B-B9C3-487C-B009-9622501EC6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8540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0938B-B9C3-487C-B009-9622501EC6C7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9075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0938B-B9C3-487C-B009-9622501EC6C7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6764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D30D3-7826-4FAF-AC78-BB6F7EF6705F}" type="datetimeFigureOut">
              <a:rPr lang="cs-CZ" smtClean="0"/>
              <a:pPr/>
              <a:t>18. 3. 2017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1634A-2538-4A76-B494-E4B79A73835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bmp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bsAXwJL9F7s" TargetMode="Externa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zachranarimsk/" TargetMode="External"/><Relationship Id="rId2" Type="http://schemas.openxmlformats.org/officeDocument/2006/relationships/hyperlink" Target="http://www.zachranny-kruh.cz/?gclid=CI365NPW39ICFTAo0wod7_4J2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rvnipomocskoleni.cz/kurzy-a-skolen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2JJKmFRZ1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cs-CZ" dirty="0" smtClean="0"/>
              <a:t>ŠKOLENÍ HLAVNÍCH VEDOUCÍCH TÁBORŮ</a:t>
            </a:r>
            <a:r>
              <a:rPr lang="cs-CZ" dirty="0"/>
              <a:t> </a:t>
            </a:r>
            <a:r>
              <a:rPr lang="cs-CZ" dirty="0" smtClean="0"/>
              <a:t>(HVT) - Přibyslav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416" y="2564904"/>
            <a:ext cx="2813168" cy="3166450"/>
          </a:xfrm>
        </p:spPr>
      </p:pic>
      <p:sp>
        <p:nvSpPr>
          <p:cNvPr id="5" name="TextovéPole 4"/>
          <p:cNvSpPr txBox="1"/>
          <p:nvPr/>
        </p:nvSpPr>
        <p:spPr>
          <a:xfrm>
            <a:off x="5662464" y="602128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Vypracovala: </a:t>
            </a:r>
            <a:r>
              <a:rPr lang="cs-CZ" dirty="0" smtClean="0"/>
              <a:t>Jana Urbancová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9746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ZÁSTAVA DECHU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PŘÍČINA: </a:t>
            </a:r>
            <a:r>
              <a:rPr lang="cs-CZ" dirty="0" smtClean="0"/>
              <a:t>úraz el. proudem, tonutí, </a:t>
            </a:r>
            <a:r>
              <a:rPr lang="cs-CZ" dirty="0" smtClean="0"/>
              <a:t>dušení, poranění </a:t>
            </a:r>
            <a:r>
              <a:rPr lang="cs-CZ" dirty="0" smtClean="0"/>
              <a:t>hrudníku, hlavy…</a:t>
            </a:r>
          </a:p>
          <a:p>
            <a:r>
              <a:rPr lang="cs-CZ" dirty="0" smtClean="0">
                <a:solidFill>
                  <a:srgbClr val="C00000"/>
                </a:solidFill>
              </a:rPr>
              <a:t>PP:</a:t>
            </a:r>
          </a:p>
          <a:p>
            <a:pPr>
              <a:buFontTx/>
              <a:buChar char="-"/>
            </a:pPr>
            <a:r>
              <a:rPr lang="cs-CZ" dirty="0" smtClean="0"/>
              <a:t>kontrola 3P – poslech, pohled, pohmat</a:t>
            </a:r>
          </a:p>
          <a:p>
            <a:pPr>
              <a:buFontTx/>
              <a:buChar char="-"/>
            </a:pPr>
            <a:r>
              <a:rPr lang="cs-CZ" dirty="0"/>
              <a:t>č</a:t>
            </a:r>
            <a:r>
              <a:rPr lang="cs-CZ" dirty="0" smtClean="0"/>
              <a:t>isté dýchací cesty</a:t>
            </a:r>
          </a:p>
          <a:p>
            <a:pPr>
              <a:buFontTx/>
              <a:buChar char="-"/>
            </a:pPr>
            <a:r>
              <a:rPr lang="cs-CZ" dirty="0"/>
              <a:t>z</a:t>
            </a:r>
            <a:r>
              <a:rPr lang="cs-CZ" dirty="0" smtClean="0"/>
              <a:t>áklon hlavy</a:t>
            </a:r>
          </a:p>
          <a:p>
            <a:pPr>
              <a:buFontTx/>
              <a:buChar char="-"/>
            </a:pPr>
            <a:r>
              <a:rPr lang="cs-CZ" dirty="0"/>
              <a:t>u</a:t>
            </a:r>
            <a:r>
              <a:rPr lang="cs-CZ" dirty="0" smtClean="0"/>
              <a:t>mělé dýchání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ZÁSTAVA KREVNÍHO OBĚHU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PŘÍČINA: </a:t>
            </a:r>
            <a:r>
              <a:rPr lang="cs-CZ" dirty="0" smtClean="0"/>
              <a:t>často je spojena s nedostatkem kyslíku, </a:t>
            </a:r>
          </a:p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PP:</a:t>
            </a:r>
          </a:p>
          <a:p>
            <a:pPr>
              <a:buFontTx/>
              <a:buChar char="-"/>
            </a:pPr>
            <a:r>
              <a:rPr lang="cs-CZ" dirty="0" smtClean="0"/>
              <a:t>Poloha vleže na zádech</a:t>
            </a:r>
          </a:p>
          <a:p>
            <a:pPr>
              <a:buFontTx/>
              <a:buChar char="-"/>
            </a:pPr>
            <a:r>
              <a:rPr lang="cs-CZ" dirty="0" smtClean="0"/>
              <a:t>Záklon hlavy</a:t>
            </a:r>
          </a:p>
          <a:p>
            <a:pPr>
              <a:buFontTx/>
              <a:buChar char="-"/>
            </a:pPr>
            <a:r>
              <a:rPr lang="cs-CZ" dirty="0" smtClean="0"/>
              <a:t>Vyhledání místa stlačení (střed hrudníku, spojnice prsních bradavek)</a:t>
            </a:r>
          </a:p>
          <a:p>
            <a:pPr>
              <a:buFontTx/>
              <a:buChar char="-"/>
            </a:pPr>
            <a:r>
              <a:rPr lang="cs-CZ" dirty="0" smtClean="0"/>
              <a:t>Zahájení nepřímé srdeční masáže v kombinaci s umělým dýchání v poměru</a:t>
            </a:r>
            <a:r>
              <a:rPr lang="cs-CZ" dirty="0" smtClean="0">
                <a:solidFill>
                  <a:srgbClr val="C00000"/>
                </a:solidFill>
              </a:rPr>
              <a:t> 30:2</a:t>
            </a:r>
          </a:p>
          <a:p>
            <a:pPr>
              <a:buFontTx/>
              <a:buChar char="-"/>
            </a:pPr>
            <a:r>
              <a:rPr lang="cs-CZ" dirty="0" smtClean="0"/>
              <a:t>U </a:t>
            </a:r>
            <a:r>
              <a:rPr lang="cs-CZ" dirty="0" smtClean="0">
                <a:solidFill>
                  <a:srgbClr val="C00000"/>
                </a:solidFill>
              </a:rPr>
              <a:t>dětí</a:t>
            </a:r>
            <a:r>
              <a:rPr lang="cs-CZ" dirty="0" smtClean="0"/>
              <a:t> zahajujeme </a:t>
            </a:r>
            <a:r>
              <a:rPr lang="cs-CZ" dirty="0" smtClean="0">
                <a:solidFill>
                  <a:srgbClr val="C00000"/>
                </a:solidFill>
              </a:rPr>
              <a:t>5ti</a:t>
            </a:r>
            <a:r>
              <a:rPr lang="cs-CZ" dirty="0" smtClean="0"/>
              <a:t> vdechy, poměr zůstává stejný</a:t>
            </a:r>
          </a:p>
          <a:p>
            <a:pPr>
              <a:buNone/>
            </a:pPr>
            <a:endParaRPr lang="cs-CZ" dirty="0" smtClean="0"/>
          </a:p>
          <a:p>
            <a:pPr algn="ctr">
              <a:buNone/>
            </a:pPr>
            <a:r>
              <a:rPr lang="cs-CZ" dirty="0" smtClean="0">
                <a:solidFill>
                  <a:srgbClr val="C00000"/>
                </a:solidFill>
              </a:rPr>
              <a:t>!!! Dbáme na svou bezpečnost, používáme resuscitační roušku!!!</a:t>
            </a:r>
            <a:endParaRPr lang="cs-CZ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Umělé dýchání a nepřímá srdeční masáž</a:t>
            </a:r>
            <a:endParaRPr lang="cs-CZ" dirty="0"/>
          </a:p>
        </p:txBody>
      </p:sp>
      <p:pic>
        <p:nvPicPr>
          <p:cNvPr id="4" name="Zástupný symbol pro obsah 3" descr="stažený soub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2918769" cy="2014488"/>
          </a:xfrm>
        </p:spPr>
      </p:pic>
      <p:pic>
        <p:nvPicPr>
          <p:cNvPr id="5" name="Obrázek 4" descr="stažený soubor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628800"/>
            <a:ext cx="2952328" cy="2037649"/>
          </a:xfrm>
          <a:prstGeom prst="rect">
            <a:avLst/>
          </a:prstGeom>
        </p:spPr>
      </p:pic>
      <p:pic>
        <p:nvPicPr>
          <p:cNvPr id="7" name="Obrázek 6" descr="stažený soubor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3789040"/>
            <a:ext cx="3168352" cy="2186745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1403648" y="6165304"/>
            <a:ext cx="6480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cs-CZ" sz="2000" dirty="0" smtClean="0">
                <a:solidFill>
                  <a:prstClr val="white"/>
                </a:solidFill>
                <a:hlinkClick r:id="rId5"/>
              </a:rPr>
              <a:t>www.youtube.com/watch?v=bsAXwJL9F7s</a:t>
            </a:r>
            <a:endParaRPr lang="cs-CZ" sz="2000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0"/>
            <a:ext cx="3672408" cy="6048672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" t="5555" r="1228"/>
          <a:stretch/>
        </p:blipFill>
        <p:spPr>
          <a:xfrm rot="16200000">
            <a:off x="3563889" y="1628797"/>
            <a:ext cx="6048673" cy="374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3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BEZVĚDOMÍ, MDLOBA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>
                <a:solidFill>
                  <a:srgbClr val="C00000"/>
                </a:solidFill>
              </a:rPr>
              <a:t>BEZVĚDOMÍ</a:t>
            </a:r>
            <a:r>
              <a:rPr lang="cs-CZ" dirty="0" smtClean="0"/>
              <a:t> – stav, kdy jsou ohroženy ŽF člověka</a:t>
            </a:r>
          </a:p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RAUTEKOVA ZOTAVOVACÍ POLOHA</a:t>
            </a:r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  <a:p>
            <a:r>
              <a:rPr lang="cs-CZ" dirty="0" smtClean="0">
                <a:solidFill>
                  <a:srgbClr val="C00000"/>
                </a:solidFill>
              </a:rPr>
              <a:t>MDLOBA</a:t>
            </a:r>
            <a:r>
              <a:rPr lang="cs-CZ" dirty="0" smtClean="0"/>
              <a:t> – krátkodobé bezvědomí způsobené dočasným neprokrvením mozku</a:t>
            </a:r>
          </a:p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uvolnit dýchací cesty, přívod čerstvého vzduchu, zhluboka dýchat v sedě s hlavou v předklonu</a:t>
            </a:r>
          </a:p>
          <a:p>
            <a:pPr>
              <a:buNone/>
            </a:pPr>
            <a:endParaRPr lang="cs-CZ" dirty="0">
              <a:solidFill>
                <a:srgbClr val="C00000"/>
              </a:solidFill>
            </a:endParaRPr>
          </a:p>
        </p:txBody>
      </p:sp>
      <p:pic>
        <p:nvPicPr>
          <p:cNvPr id="4" name="Obrázek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564904"/>
            <a:ext cx="2914650" cy="15716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KRVÁCENÍ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ZÁKLADNÍ ČLENĚNÍ: 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VLÁSEČNICOVÉ </a:t>
            </a:r>
            <a:r>
              <a:rPr lang="cs-CZ" dirty="0" smtClean="0"/>
              <a:t>( povrchové, plošné, náchylné na infekci)</a:t>
            </a:r>
            <a:endParaRPr lang="cs-CZ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ŽILNÍ </a:t>
            </a:r>
            <a:r>
              <a:rPr lang="cs-CZ" dirty="0" smtClean="0"/>
              <a:t>(poranění žil vedoucí krev do srdce)</a:t>
            </a:r>
            <a:endParaRPr lang="cs-CZ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TEPENNÉ </a:t>
            </a:r>
            <a:r>
              <a:rPr lang="cs-CZ" dirty="0" smtClean="0"/>
              <a:t>(poranění tepen vedoucí krev ze srdce do těla)</a:t>
            </a:r>
            <a:endParaRPr lang="cs-CZ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VNITŘNÍ </a:t>
            </a:r>
            <a:r>
              <a:rPr lang="cs-CZ" dirty="0" smtClean="0"/>
              <a:t>(úrazové a neúrazové stavy)</a:t>
            </a:r>
            <a:endParaRPr lang="cs-CZ" dirty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Z TĚLNÍCH OTVORŮ </a:t>
            </a:r>
            <a:r>
              <a:rPr lang="cs-CZ" dirty="0" smtClean="0"/>
              <a:t>(nos, ucho, ústa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!!! Dbáme na svou bezpečnost, používáme </a:t>
            </a:r>
            <a:r>
              <a:rPr lang="cs-CZ" dirty="0" smtClean="0">
                <a:solidFill>
                  <a:srgbClr val="C00000"/>
                </a:solidFill>
              </a:rPr>
              <a:t>chirurgické rukavice!!!</a:t>
            </a:r>
            <a:endParaRPr lang="cs-CZ" dirty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endParaRPr lang="cs-CZ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ZLOMENINY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Přerušení celistvosti kosti</a:t>
            </a:r>
          </a:p>
          <a:p>
            <a:r>
              <a:rPr lang="cs-CZ" dirty="0" smtClean="0"/>
              <a:t>ZÁKLADNÍ ČLENĚNÍ: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UZAVŘENÁ </a:t>
            </a:r>
            <a:r>
              <a:rPr lang="cs-CZ" dirty="0" smtClean="0"/>
              <a:t>(úraz není doprovázen krvácením, poznáme pohmatem, pohledem)</a:t>
            </a:r>
            <a:endParaRPr lang="cs-CZ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OTEVŘENÁ </a:t>
            </a:r>
            <a:r>
              <a:rPr lang="cs-CZ" dirty="0" smtClean="0"/>
              <a:t>(porušení kožního krytu, spojeno s krvácením)</a:t>
            </a:r>
          </a:p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provedeme znehybnění (fixace), zhotovíme dlahu, znehybnění nejbližších dvou kloubů, kost nevracíme zpět, při otevřené nejprve sterilně kryjeme ránu</a:t>
            </a:r>
            <a:endParaRPr lang="cs-CZ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cs-CZ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DRUHY FIXACÍ</a:t>
            </a:r>
            <a:endParaRPr lang="cs-CZ" dirty="0"/>
          </a:p>
        </p:txBody>
      </p:sp>
      <p:pic>
        <p:nvPicPr>
          <p:cNvPr id="4" name="Zástupný symbol pro obsah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844824"/>
            <a:ext cx="3024336" cy="3661915"/>
          </a:xfrm>
        </p:spPr>
      </p:pic>
      <p:pic>
        <p:nvPicPr>
          <p:cNvPr id="5" name="Obrázek 4" descr="stažený soubor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916832"/>
            <a:ext cx="3363757" cy="365554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CIZÍ TĚLESO V DUTINÁCH, </a:t>
            </a:r>
            <a:r>
              <a:rPr lang="cs-CZ" dirty="0" smtClean="0"/>
              <a:t>RANÁCH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cs-CZ" dirty="0" smtClean="0">
                <a:solidFill>
                  <a:srgbClr val="C00000"/>
                </a:solidFill>
              </a:rPr>
              <a:t>!!! Těleso, které je v ráně zaklíněné nikdy sami nevytahujeme, pouze ta, která jsou volná a dobře viditelná!!!</a:t>
            </a:r>
          </a:p>
          <a:p>
            <a:pPr>
              <a:buNone/>
            </a:pPr>
            <a:r>
              <a:rPr lang="cs-CZ" dirty="0" smtClean="0"/>
              <a:t>- krvácení rány se zaklíněným předmětem obkládáme krytím proti znehybnění</a:t>
            </a:r>
          </a:p>
          <a:p>
            <a:pPr>
              <a:buNone/>
            </a:pPr>
            <a:r>
              <a:rPr lang="cs-CZ" dirty="0" smtClean="0"/>
              <a:t>NOS – ucpeme volnou nosní dírku a nutíme k vyfouknutí</a:t>
            </a:r>
          </a:p>
          <a:p>
            <a:pPr>
              <a:buNone/>
            </a:pPr>
            <a:r>
              <a:rPr lang="cs-CZ" dirty="0" smtClean="0"/>
              <a:t>UCHO – vytahujeme pouze co vidíme</a:t>
            </a:r>
          </a:p>
          <a:p>
            <a:pPr>
              <a:buNone/>
            </a:pPr>
            <a:r>
              <a:rPr lang="cs-CZ" dirty="0" smtClean="0"/>
              <a:t>ÚSTA – předměty vytahujeme pinzetou nebo prsty, snažíme se vyplachovat ústa, aby krev postižený nepolykal</a:t>
            </a:r>
          </a:p>
          <a:p>
            <a:pPr>
              <a:buNone/>
            </a:pPr>
            <a:r>
              <a:rPr lang="cs-CZ" dirty="0" smtClean="0"/>
              <a:t>OKO – vyplachujeme vodou nebo </a:t>
            </a:r>
            <a:r>
              <a:rPr lang="cs-CZ" dirty="0" err="1" smtClean="0"/>
              <a:t>Ophtal</a:t>
            </a:r>
            <a:r>
              <a:rPr lang="cs-CZ" dirty="0" smtClean="0"/>
              <a:t> septonexem</a:t>
            </a:r>
          </a:p>
          <a:p>
            <a:pPr>
              <a:buNone/>
            </a:pPr>
            <a:r>
              <a:rPr lang="cs-CZ" dirty="0" smtClean="0"/>
              <a:t>POHLAVNÍ ÚSTROJÍ A KONEČNÍK – úlevová poloha v polosedě a množství savého materiálu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BODNUTÍ HMYZEM, KLÍŠTĚ, UŠTKNUTÍ HADEM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BODNUTÍ HMYZEM </a:t>
            </a:r>
            <a:r>
              <a:rPr lang="cs-CZ" dirty="0" smtClean="0"/>
              <a:t>– vosa, včela, sršeň, ováda, </a:t>
            </a:r>
          </a:p>
          <a:p>
            <a:pPr>
              <a:buNone/>
            </a:pPr>
            <a:r>
              <a:rPr lang="cs-CZ" dirty="0" smtClean="0"/>
              <a:t>Zvýšená opatrnost – alergici!</a:t>
            </a:r>
          </a:p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místo desinfikujeme a přiložíme studený obklad nebo octan.</a:t>
            </a:r>
          </a:p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KLÍŠTĚ</a:t>
            </a:r>
            <a:r>
              <a:rPr lang="cs-CZ" dirty="0" smtClean="0"/>
              <a:t> – </a:t>
            </a: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zakapeme jodovou tinkturou, klíště pinzetou odstraníme a znovu desinfikujeme. Místo po dobu 48 hodin sledujeme.</a:t>
            </a:r>
          </a:p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UŠTKNUTÍ HADEM </a:t>
            </a:r>
            <a:r>
              <a:rPr lang="cs-CZ" dirty="0" smtClean="0"/>
              <a:t>– </a:t>
            </a: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studené obklady, elastické obinadlo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HYGIENA A HYGIENICKÉ NORMY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Souhrn podmínek a opatření určující způsob života člověka. Správné i špatné návyky se utvářejí již od raného dětství. Předpoklad dobrého tělesného i duševního prospívání dítěte je jeho životospráva (potrava, pobyt na čerstvém vzduchu, pohyb, odpočinek, spánek,…). </a:t>
            </a:r>
            <a:endParaRPr lang="cs-CZ" dirty="0" smtClean="0"/>
          </a:p>
          <a:p>
            <a:r>
              <a:rPr lang="cs-CZ" dirty="0" smtClean="0">
                <a:solidFill>
                  <a:srgbClr val="FF0000"/>
                </a:solidFill>
              </a:rPr>
              <a:t>Zákon ochraně veřejného zdraví 258/2000 Sb.</a:t>
            </a:r>
            <a:endParaRPr lang="cs-CZ" dirty="0">
              <a:solidFill>
                <a:srgbClr val="FF00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1025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ÚPAL, ÚŽEH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>
                <a:solidFill>
                  <a:srgbClr val="C00000"/>
                </a:solidFill>
              </a:rPr>
              <a:t>ÚPAL</a:t>
            </a:r>
            <a:r>
              <a:rPr lang="cs-CZ" dirty="0" smtClean="0"/>
              <a:t> – celkové přehřátí těla, horečky nad 40 C, vlhké a horké prostředí</a:t>
            </a:r>
          </a:p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odstraníme z dosahu zdroje tepla, přísun čerstvého vzduchu, vlažné tekutiny s minerály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>
                <a:solidFill>
                  <a:srgbClr val="C00000"/>
                </a:solidFill>
              </a:rPr>
              <a:t>ÚŽEH</a:t>
            </a:r>
            <a:r>
              <a:rPr lang="cs-CZ" dirty="0" smtClean="0"/>
              <a:t> – vystavení slunečnímu záření, zvracení, bolest hlavy, vysoké teploty nad 40 C</a:t>
            </a:r>
          </a:p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odstraníme z dosahu slunce, do chladu a stínu, podáváme tekutiny neperlivé, obklady</a:t>
            </a:r>
            <a:endParaRPr lang="cs-CZ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POPÁLENINY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Působení tepelného záření na určitou část těla.</a:t>
            </a:r>
          </a:p>
          <a:p>
            <a:r>
              <a:rPr lang="cs-CZ" dirty="0" smtClean="0"/>
              <a:t>ZÁKLADNÍ TŘÍZENÍ:</a:t>
            </a:r>
          </a:p>
          <a:p>
            <a:pPr marL="514350" indent="-514350">
              <a:buAutoNum type="arabicPeriod"/>
            </a:pPr>
            <a:r>
              <a:rPr lang="cs-CZ" dirty="0" smtClean="0">
                <a:solidFill>
                  <a:srgbClr val="C00000"/>
                </a:solidFill>
              </a:rPr>
              <a:t>STUPEŇ</a:t>
            </a:r>
            <a:r>
              <a:rPr lang="cs-CZ" dirty="0" smtClean="0"/>
              <a:t> (ZČERVENÁNÍ MÍSTA, SVĚDĚNÍ, PÁLENÍ), </a:t>
            </a: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CHLAZENÍ POD TEKOUCÍ VODOU 15-20 MIN</a:t>
            </a:r>
          </a:p>
          <a:p>
            <a:pPr marL="514350" indent="-514350">
              <a:buAutoNum type="arabicPeriod"/>
            </a:pPr>
            <a:r>
              <a:rPr lang="cs-CZ" dirty="0" smtClean="0">
                <a:solidFill>
                  <a:srgbClr val="C00000"/>
                </a:solidFill>
              </a:rPr>
              <a:t>STUPEŇ</a:t>
            </a:r>
            <a:r>
              <a:rPr lang="cs-CZ" dirty="0" smtClean="0"/>
              <a:t> – A, B (PUCHÝŘE, VOSKOVÁ KŮŽE), </a:t>
            </a:r>
          </a:p>
          <a:p>
            <a:pPr marL="514350" indent="-514350">
              <a:buNone/>
            </a:pP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CHLAZENÍ STOJATOU VODOU, OBKLADY</a:t>
            </a:r>
          </a:p>
          <a:p>
            <a:pPr marL="514350" indent="-514350">
              <a:buAutoNum type="arabicPeriod"/>
            </a:pPr>
            <a:r>
              <a:rPr lang="cs-CZ" dirty="0" smtClean="0">
                <a:solidFill>
                  <a:srgbClr val="C00000"/>
                </a:solidFill>
              </a:rPr>
              <a:t>STUPEŇ </a:t>
            </a:r>
            <a:r>
              <a:rPr lang="cs-CZ" dirty="0" smtClean="0"/>
              <a:t>– ZUHELNATĚLÁ KŮŽE, PŘÍŠKVARY), </a:t>
            </a:r>
          </a:p>
          <a:p>
            <a:pPr marL="514350" indent="-514350">
              <a:buNone/>
            </a:pP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STERILNÍ KRYTÍ</a:t>
            </a:r>
          </a:p>
          <a:p>
            <a:pPr marL="514350" indent="-514350">
              <a:buNone/>
            </a:pPr>
            <a:r>
              <a:rPr lang="cs-CZ" dirty="0" smtClean="0">
                <a:solidFill>
                  <a:srgbClr val="C00000"/>
                </a:solidFill>
              </a:rPr>
              <a:t>!!! VELKÁ PRAVDĚPODOBNOST ROZVOJE ŠOKU!!!</a:t>
            </a:r>
            <a:endParaRPr lang="cs-CZ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STAV OHROŽUJÍCÍ ŽIVOT ČLOVĚKA, REAKCE NA VELKOU ZTRÁTU TĚLNÍCH TEKUTIN (KREV, VODA, PLAZMA,..)</a:t>
            </a:r>
          </a:p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PP: </a:t>
            </a:r>
            <a:r>
              <a:rPr lang="cs-CZ" dirty="0" smtClean="0"/>
              <a:t>PROTIŠOKOVÁ OPATŘENÍ </a:t>
            </a:r>
            <a:r>
              <a:rPr lang="cs-CZ" dirty="0" smtClean="0">
                <a:solidFill>
                  <a:srgbClr val="C00000"/>
                </a:solidFill>
              </a:rPr>
              <a:t>5 T: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TICHO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TEPLO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TEKUTINY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TIŠENÍ BOLESTI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C00000"/>
                </a:solidFill>
              </a:rPr>
              <a:t>TRANSPORT</a:t>
            </a:r>
          </a:p>
          <a:p>
            <a:pPr>
              <a:buNone/>
            </a:pPr>
            <a:r>
              <a:rPr lang="cs-CZ" dirty="0" smtClean="0">
                <a:solidFill>
                  <a:srgbClr val="C00000"/>
                </a:solidFill>
              </a:rPr>
              <a:t>!!! PROTIŠOKOVÁ POLOHA – </a:t>
            </a:r>
            <a:r>
              <a:rPr lang="cs-CZ" dirty="0" smtClean="0"/>
              <a:t>VLEŽE NA ZÁDECH S VYVÝŠENÝMA NOHAMA ALESPOŇ 30 CM.</a:t>
            </a:r>
            <a:endParaRPr lang="cs-CZ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Informační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Standardy první pomoci, ČČK 2002</a:t>
            </a:r>
          </a:p>
          <a:p>
            <a:r>
              <a:rPr lang="cs-CZ" dirty="0" smtClean="0"/>
              <a:t>Příručka první pomoci, interaktivní CD</a:t>
            </a:r>
          </a:p>
          <a:p>
            <a:r>
              <a:rPr lang="cs-CZ" dirty="0">
                <a:hlinkClick r:id="rId2"/>
              </a:rPr>
              <a:t>http://www.zachranny-kruh.cz/?</a:t>
            </a:r>
            <a:r>
              <a:rPr lang="cs-CZ" dirty="0" smtClean="0">
                <a:hlinkClick r:id="rId2"/>
              </a:rPr>
              <a:t>gclid=CI365NPW39ICFTAo0wod7_4J2g</a:t>
            </a:r>
            <a:endParaRPr lang="cs-CZ" dirty="0" smtClean="0"/>
          </a:p>
          <a:p>
            <a:r>
              <a:rPr lang="cs-CZ" dirty="0">
                <a:hlinkClick r:id="rId3"/>
              </a:rPr>
              <a:t>https://www.facebook.com/zachranarimsk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>
                <a:hlinkClick r:id="rId4"/>
              </a:rPr>
              <a:t>http://www.prvnipomocskoleni.cz/kurzy-a-skoleni</a:t>
            </a:r>
            <a:r>
              <a:rPr lang="cs-CZ" dirty="0" smtClean="0">
                <a:hlinkClick r:id="rId4"/>
              </a:rPr>
              <a:t>/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6009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cs-CZ" dirty="0" smtClean="0"/>
              <a:t>DBÁME NA: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23277"/>
          </a:xfrm>
        </p:spPr>
        <p:txBody>
          <a:bodyPr>
            <a:noAutofit/>
          </a:bodyPr>
          <a:lstStyle/>
          <a:p>
            <a:r>
              <a:rPr lang="cs-CZ" sz="2500" b="1" dirty="0" smtClean="0"/>
              <a:t>Spánek</a:t>
            </a:r>
            <a:r>
              <a:rPr lang="cs-CZ" sz="2500" dirty="0" smtClean="0"/>
              <a:t> 	– ml. </a:t>
            </a:r>
            <a:r>
              <a:rPr lang="cs-CZ" sz="2500" dirty="0" err="1" smtClean="0"/>
              <a:t>šk</a:t>
            </a:r>
            <a:r>
              <a:rPr lang="cs-CZ" sz="2500" dirty="0" smtClean="0"/>
              <a:t>. věk nejméně 9 hod, starší nejméně 8 		hod., zařazení rozcvičky 10 minut od probuzení</a:t>
            </a:r>
          </a:p>
          <a:p>
            <a:r>
              <a:rPr lang="cs-CZ" sz="2500" b="1" dirty="0" smtClean="0"/>
              <a:t>Mytí</a:t>
            </a:r>
            <a:r>
              <a:rPr lang="cs-CZ" sz="2500" dirty="0" smtClean="0"/>
              <a:t> 	- 2 x denně (ráno/večer) a před jídlem či po 		toaletě</a:t>
            </a:r>
          </a:p>
          <a:p>
            <a:r>
              <a:rPr lang="cs-CZ" sz="2500" b="1" dirty="0" smtClean="0"/>
              <a:t>Koupání</a:t>
            </a:r>
            <a:r>
              <a:rPr lang="cs-CZ" sz="2500" dirty="0" smtClean="0"/>
              <a:t> 	– v létě starší ž. co 2 den, ml. </a:t>
            </a:r>
            <a:r>
              <a:rPr lang="cs-CZ" sz="2500" dirty="0"/>
              <a:t>ž</a:t>
            </a:r>
            <a:r>
              <a:rPr lang="cs-CZ" sz="2500" dirty="0" smtClean="0"/>
              <a:t>. co 3 den, v zimě 		se 1 den přidává</a:t>
            </a:r>
          </a:p>
          <a:p>
            <a:r>
              <a:rPr lang="cs-CZ" sz="2500" b="1" dirty="0" smtClean="0"/>
              <a:t>Péče o chrup </a:t>
            </a:r>
            <a:r>
              <a:rPr lang="cs-CZ" sz="2500" dirty="0" smtClean="0"/>
              <a:t>– ráno po snídani, večer před spaním</a:t>
            </a:r>
          </a:p>
          <a:p>
            <a:pPr lvl="0"/>
            <a:r>
              <a:rPr lang="cs-CZ" sz="2500" b="1" dirty="0" smtClean="0"/>
              <a:t>Péče o prádlo </a:t>
            </a:r>
            <a:r>
              <a:rPr lang="cs-CZ" sz="2500" dirty="0" smtClean="0"/>
              <a:t>- </a:t>
            </a:r>
            <a:r>
              <a:rPr lang="cs-CZ" sz="2500" dirty="0"/>
              <a:t>dbáme na denní výměnu prádla a ponožek, </a:t>
            </a:r>
            <a:r>
              <a:rPr lang="cs-CZ" sz="2500" dirty="0" smtClean="0"/>
              <a:t>		čisté </a:t>
            </a:r>
            <a:r>
              <a:rPr lang="cs-CZ" sz="2500" dirty="0"/>
              <a:t>prádlo ukládat odděleně od špinavého. </a:t>
            </a:r>
            <a:r>
              <a:rPr lang="cs-CZ" sz="2500" dirty="0" smtClean="0"/>
              <a:t>		Ručníky </a:t>
            </a:r>
            <a:r>
              <a:rPr lang="cs-CZ" sz="2500" dirty="0"/>
              <a:t>a hygienické pomůcky se odkládají </a:t>
            </a:r>
            <a:r>
              <a:rPr lang="cs-CZ" sz="2500" dirty="0" smtClean="0"/>
              <a:t>		odděleně </a:t>
            </a:r>
            <a:r>
              <a:rPr lang="cs-CZ" sz="2500" dirty="0"/>
              <a:t>od prádla</a:t>
            </a:r>
            <a:r>
              <a:rPr lang="cs-CZ" sz="2500" dirty="0" smtClean="0"/>
              <a:t>.</a:t>
            </a:r>
          </a:p>
          <a:p>
            <a:pPr lvl="0"/>
            <a:r>
              <a:rPr lang="cs-CZ" sz="2500" b="1" dirty="0" smtClean="0"/>
              <a:t>Obuv</a:t>
            </a:r>
            <a:r>
              <a:rPr lang="cs-CZ" sz="2500" dirty="0" smtClean="0"/>
              <a:t> 	– pohodlná, vzdušná, čistá, suchá, s pevnou 		oporou pro klenbu, </a:t>
            </a:r>
          </a:p>
          <a:p>
            <a:r>
              <a:rPr lang="cs-CZ" sz="2500" dirty="0" smtClean="0"/>
              <a:t>Obuv -</a:t>
            </a:r>
            <a:r>
              <a:rPr lang="cs-CZ" sz="25800" dirty="0" smtClean="0"/>
              <a:t>, </a:t>
            </a:r>
            <a:r>
              <a:rPr lang="cs-CZ" sz="25800" dirty="0" err="1" smtClean="0"/>
              <a:t>šná</a:t>
            </a:r>
            <a:r>
              <a:rPr lang="cs-CZ" sz="25800" dirty="0"/>
              <a:t>, s pevnou oporou pro klenbu, čistá a suchá</a:t>
            </a:r>
            <a:endParaRPr lang="cs-CZ" sz="25800" dirty="0" smtClean="0"/>
          </a:p>
        </p:txBody>
      </p:sp>
    </p:spTree>
    <p:extLst>
      <p:ext uri="{BB962C8B-B14F-4D97-AF65-F5344CB8AC3E}">
        <p14:creationId xmlns:p14="http://schemas.microsoft.com/office/powerpoint/2010/main" val="275862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 fontScale="92500" lnSpcReduction="20000"/>
          </a:bodyPr>
          <a:lstStyle/>
          <a:p>
            <a:r>
              <a:rPr lang="cs-CZ" sz="2500" b="1" dirty="0" smtClean="0"/>
              <a:t>Únava</a:t>
            </a:r>
            <a:r>
              <a:rPr lang="cs-CZ" sz="2500" dirty="0" smtClean="0"/>
              <a:t> 	- tělesná či duševní činnost, bolest hlavy, poruchy 		spánku, nechutenství. PP – odpočinek, střídání 		činností, pitný režim,…</a:t>
            </a:r>
            <a:endParaRPr lang="cs-CZ" sz="2500" b="1" dirty="0"/>
          </a:p>
          <a:p>
            <a:r>
              <a:rPr lang="cs-CZ" sz="2500" b="1" dirty="0" smtClean="0"/>
              <a:t>Hluk		</a:t>
            </a:r>
            <a:r>
              <a:rPr lang="cs-CZ" sz="2500" dirty="0" smtClean="0"/>
              <a:t>- zvyšuje únavu, snižuje soustředění, porucha sluchu</a:t>
            </a:r>
            <a:endParaRPr lang="cs-CZ" sz="2500" dirty="0"/>
          </a:p>
          <a:p>
            <a:r>
              <a:rPr lang="cs-CZ" sz="2500" b="1" dirty="0" smtClean="0"/>
              <a:t>Osvětlení	</a:t>
            </a:r>
            <a:r>
              <a:rPr lang="cs-CZ" sz="2500" dirty="0" smtClean="0"/>
              <a:t>- dbáme při činnosti s jemnou motorikou, nestínit si</a:t>
            </a:r>
          </a:p>
          <a:p>
            <a:r>
              <a:rPr lang="cs-CZ" sz="2500" b="1" dirty="0" smtClean="0"/>
              <a:t>Slunění</a:t>
            </a:r>
            <a:r>
              <a:rPr lang="cs-CZ" sz="2500" dirty="0" smtClean="0"/>
              <a:t> 	- pokrývka hlavy, brýle, opalovací prostředky, pobyt 		na slunci ne </a:t>
            </a:r>
            <a:r>
              <a:rPr lang="cs-CZ" sz="2500" dirty="0" smtClean="0">
                <a:solidFill>
                  <a:srgbClr val="FF0000"/>
                </a:solidFill>
              </a:rPr>
              <a:t>12-14:00</a:t>
            </a:r>
            <a:r>
              <a:rPr lang="cs-CZ" sz="2500" dirty="0" smtClean="0"/>
              <a:t> hodin, pitný režim!</a:t>
            </a:r>
            <a:endParaRPr lang="cs-CZ" sz="2500" dirty="0"/>
          </a:p>
          <a:p>
            <a:r>
              <a:rPr lang="cs-CZ" sz="2500" b="1" dirty="0"/>
              <a:t>Větrání a </a:t>
            </a:r>
            <a:r>
              <a:rPr lang="cs-CZ" sz="2500" b="1" dirty="0" smtClean="0"/>
              <a:t>teplota </a:t>
            </a:r>
            <a:r>
              <a:rPr lang="cs-CZ" sz="2500" dirty="0" smtClean="0"/>
              <a:t>– pravidelné větrání, záleží na počtu dětí v 		místnosti, průměrná teplota cca 18 stupňů</a:t>
            </a:r>
            <a:endParaRPr lang="cs-CZ" sz="2500" dirty="0"/>
          </a:p>
          <a:p>
            <a:r>
              <a:rPr lang="cs-CZ" sz="2500" b="1" dirty="0"/>
              <a:t>Hygiena a </a:t>
            </a:r>
            <a:r>
              <a:rPr lang="cs-CZ" sz="2500" b="1" dirty="0" smtClean="0"/>
              <a:t>intimita </a:t>
            </a:r>
            <a:r>
              <a:rPr lang="cs-CZ" sz="2500" dirty="0" smtClean="0"/>
              <a:t>– při převlékání a koupání bereme ohled na 		věk a pohlaví dětí, </a:t>
            </a:r>
            <a:r>
              <a:rPr lang="cs-CZ" sz="2500" dirty="0" smtClean="0">
                <a:solidFill>
                  <a:srgbClr val="FF0000"/>
                </a:solidFill>
              </a:rPr>
              <a:t>dbáme na práva dítěte</a:t>
            </a:r>
            <a:endParaRPr lang="cs-CZ" sz="2500" b="1" dirty="0">
              <a:solidFill>
                <a:srgbClr val="FF0000"/>
              </a:solidFill>
            </a:endParaRPr>
          </a:p>
          <a:p>
            <a:r>
              <a:rPr lang="cs-CZ" sz="2500" b="1" dirty="0"/>
              <a:t>Stravování a pitný </a:t>
            </a:r>
            <a:r>
              <a:rPr lang="cs-CZ" sz="2500" b="1" dirty="0" smtClean="0"/>
              <a:t>režim </a:t>
            </a:r>
            <a:r>
              <a:rPr lang="cs-CZ" sz="2500" dirty="0" smtClean="0"/>
              <a:t>– 5xdenně, 3 hlavní + 2 svačiny, 			tekutiny min. 1l na den (3dcl na 10 kg váhy, v létě 		více. Ne přeslazená a s bublinkami – vlažné čaje 		slazené sirupy, atp.</a:t>
            </a:r>
            <a:endParaRPr lang="cs-CZ" sz="2500" b="1" dirty="0"/>
          </a:p>
          <a:p>
            <a:r>
              <a:rPr lang="cs-CZ" sz="2500" b="1" dirty="0" smtClean="0"/>
              <a:t>Zátěž	</a:t>
            </a:r>
            <a:r>
              <a:rPr lang="cs-CZ" sz="2500" dirty="0" smtClean="0"/>
              <a:t>- věk dítěte/2, </a:t>
            </a:r>
          </a:p>
          <a:p>
            <a:r>
              <a:rPr lang="cs-CZ" sz="2500" b="1" dirty="0" smtClean="0"/>
              <a:t>Délka trasy 	</a:t>
            </a:r>
            <a:r>
              <a:rPr lang="cs-CZ" sz="2500" dirty="0" smtClean="0"/>
              <a:t>- věk dítěte + 2, při dalších dnech se snižuje</a:t>
            </a:r>
            <a:endParaRPr lang="cs-CZ" sz="2500" dirty="0"/>
          </a:p>
        </p:txBody>
      </p:sp>
    </p:spTree>
    <p:extLst>
      <p:ext uri="{BB962C8B-B14F-4D97-AF65-F5344CB8AC3E}">
        <p14:creationId xmlns:p14="http://schemas.microsoft.com/office/powerpoint/2010/main" val="2667949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32656"/>
            <a:ext cx="5616624" cy="6336704"/>
          </a:xfrm>
        </p:spPr>
      </p:pic>
    </p:spTree>
    <p:extLst>
      <p:ext uri="{BB962C8B-B14F-4D97-AF65-F5344CB8AC3E}">
        <p14:creationId xmlns:p14="http://schemas.microsoft.com/office/powerpoint/2010/main" val="1992844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470025"/>
          </a:xfrm>
        </p:spPr>
        <p:txBody>
          <a:bodyPr/>
          <a:lstStyle/>
          <a:p>
            <a:r>
              <a:rPr lang="cs-CZ" dirty="0" smtClean="0"/>
              <a:t>ZÁSADY POSKYTOVÁNÍ PRVNÍ POMOCI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116560"/>
            <a:ext cx="6400800" cy="1752600"/>
          </a:xfrm>
        </p:spPr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OŠETŘENÍ BĚŽNÝCH PORANĚNÍ</a:t>
            </a:r>
          </a:p>
          <a:p>
            <a:endParaRPr lang="cs-CZ" dirty="0"/>
          </a:p>
        </p:txBody>
      </p:sp>
      <p:pic>
        <p:nvPicPr>
          <p:cNvPr id="4" name="Obrázek 3" descr="KARDI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3933056"/>
            <a:ext cx="6912768" cy="14426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ZÁSADY </a:t>
            </a:r>
            <a:r>
              <a:rPr lang="cs-CZ" dirty="0" smtClean="0"/>
              <a:t>PŘEDLÉKAŘSKÉ PP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cs-CZ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dirty="0" smtClean="0"/>
              <a:t>Poskytování první pomoci vyžaduje především:</a:t>
            </a:r>
          </a:p>
          <a:p>
            <a:r>
              <a:rPr lang="cs-CZ" b="1" dirty="0" smtClean="0">
                <a:solidFill>
                  <a:srgbClr val="FF0000"/>
                </a:solidFill>
              </a:rPr>
              <a:t>RYCHLOST</a:t>
            </a:r>
            <a:endParaRPr lang="cs-CZ" b="1" dirty="0" smtClean="0">
              <a:solidFill>
                <a:srgbClr val="FF0000"/>
              </a:solidFill>
            </a:endParaRPr>
          </a:p>
          <a:p>
            <a:r>
              <a:rPr lang="cs-CZ" b="1" dirty="0" smtClean="0">
                <a:solidFill>
                  <a:srgbClr val="FF0000"/>
                </a:solidFill>
              </a:rPr>
              <a:t>ROZHODNOST </a:t>
            </a:r>
            <a:endParaRPr lang="cs-CZ" b="1" dirty="0" smtClean="0">
              <a:solidFill>
                <a:srgbClr val="FF0000"/>
              </a:solidFill>
            </a:endParaRPr>
          </a:p>
          <a:p>
            <a:r>
              <a:rPr lang="cs-CZ" b="1" dirty="0" smtClean="0">
                <a:solidFill>
                  <a:srgbClr val="FF0000"/>
                </a:solidFill>
              </a:rPr>
              <a:t>ÚČELNOST</a:t>
            </a:r>
            <a:endParaRPr lang="cs-CZ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			</a:t>
            </a:r>
            <a:r>
              <a:rPr lang="cs-CZ" sz="9600" b="1" dirty="0" smtClean="0">
                <a:solidFill>
                  <a:srgbClr val="FF0000"/>
                </a:solidFill>
              </a:rPr>
              <a:t>+</a:t>
            </a:r>
            <a:r>
              <a:rPr lang="cs-CZ" sz="9600" b="1" dirty="0" smtClean="0">
                <a:solidFill>
                  <a:srgbClr val="FF0000"/>
                </a:solidFill>
              </a:rPr>
              <a:t>			+</a:t>
            </a:r>
            <a:endParaRPr lang="cs-CZ" sz="96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cs-CZ" dirty="0" smtClean="0"/>
              <a:t>				</a:t>
            </a:r>
            <a:endParaRPr lang="cs-CZ" dirty="0"/>
          </a:p>
        </p:txBody>
      </p:sp>
      <p:pic>
        <p:nvPicPr>
          <p:cNvPr id="1026" name="Picture 2" descr="C:\Program Files (x86)\Microsoft Office\MEDIA\CAGCAT10\j023413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284764"/>
            <a:ext cx="1205163" cy="1281533"/>
          </a:xfrm>
          <a:prstGeom prst="rect">
            <a:avLst/>
          </a:prstGeom>
          <a:noFill/>
        </p:spPr>
      </p:pic>
      <p:pic>
        <p:nvPicPr>
          <p:cNvPr id="5" name="Obrázek 4" descr="MOZ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4317962"/>
            <a:ext cx="1296144" cy="1215135"/>
          </a:xfrm>
          <a:prstGeom prst="rect">
            <a:avLst/>
          </a:prstGeom>
        </p:spPr>
      </p:pic>
      <p:pic>
        <p:nvPicPr>
          <p:cNvPr id="6" name="Obrázek 5" descr="zena-s-obvazanou-ruko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57528" y="4317962"/>
            <a:ext cx="1908144" cy="1271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OBECNÉ POSTUPY </a:t>
            </a:r>
            <a:r>
              <a:rPr lang="cs-CZ" dirty="0" smtClean="0"/>
              <a:t>PŘI POSKYTOVÁNÍ </a:t>
            </a:r>
            <a:r>
              <a:rPr lang="cs-CZ" dirty="0" err="1" smtClean="0"/>
              <a:t>předlékařské</a:t>
            </a:r>
            <a:r>
              <a:rPr lang="cs-CZ" dirty="0" smtClean="0"/>
              <a:t> PP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cs-CZ" sz="6000" dirty="0" smtClean="0"/>
              <a:t>Zjištění situace</a:t>
            </a:r>
          </a:p>
          <a:p>
            <a:r>
              <a:rPr lang="cs-CZ" sz="6000" dirty="0" smtClean="0"/>
              <a:t>Přerušení příčiny poškození</a:t>
            </a:r>
          </a:p>
          <a:p>
            <a:r>
              <a:rPr lang="cs-CZ" sz="6000" dirty="0" smtClean="0"/>
              <a:t>Bezpečnost sobě i ostatním</a:t>
            </a:r>
          </a:p>
          <a:p>
            <a:r>
              <a:rPr lang="cs-CZ" sz="6000" dirty="0" smtClean="0"/>
              <a:t>Postupovat systematicky, rychle a šetrně</a:t>
            </a:r>
          </a:p>
          <a:p>
            <a:r>
              <a:rPr lang="cs-CZ" sz="6000" dirty="0" smtClean="0">
                <a:solidFill>
                  <a:srgbClr val="FF0000"/>
                </a:solidFill>
              </a:rPr>
              <a:t>Zastavení krvácení, obnovení ŽF</a:t>
            </a:r>
          </a:p>
          <a:p>
            <a:r>
              <a:rPr lang="cs-CZ" sz="6000" dirty="0" smtClean="0">
                <a:solidFill>
                  <a:srgbClr val="FF0000"/>
                </a:solidFill>
              </a:rPr>
              <a:t>Resuscitace</a:t>
            </a:r>
          </a:p>
          <a:p>
            <a:r>
              <a:rPr lang="cs-CZ" sz="6000" dirty="0" smtClean="0"/>
              <a:t>Udržovat při vědomí</a:t>
            </a:r>
          </a:p>
          <a:p>
            <a:r>
              <a:rPr lang="cs-CZ" sz="6000" dirty="0" smtClean="0"/>
              <a:t>Odborná pomoc, transport</a:t>
            </a:r>
          </a:p>
          <a:p>
            <a:r>
              <a:rPr lang="cs-CZ" sz="6000" dirty="0" smtClean="0"/>
              <a:t>Další zranění</a:t>
            </a:r>
          </a:p>
          <a:p>
            <a:r>
              <a:rPr lang="cs-CZ" sz="6000" dirty="0" smtClean="0"/>
              <a:t>Komunikace</a:t>
            </a:r>
          </a:p>
          <a:p>
            <a:pPr>
              <a:buNone/>
            </a:pPr>
            <a:endParaRPr lang="cs-CZ" dirty="0" smtClean="0"/>
          </a:p>
          <a:p>
            <a:pPr algn="ctr">
              <a:buNone/>
            </a:pPr>
            <a:r>
              <a:rPr lang="cs-CZ" sz="6200" dirty="0" smtClean="0">
                <a:solidFill>
                  <a:srgbClr val="FF0000"/>
                </a:solidFill>
              </a:rPr>
              <a:t>„PRVNÍ POMOC POSKYTUJEME VŽDY TAK, ABY ZÁROVEŇ NEBYLA TOU POSLEDNÍ </a:t>
            </a:r>
            <a:r>
              <a:rPr lang="cs-CZ" sz="6200" dirty="0" smtClean="0">
                <a:solidFill>
                  <a:srgbClr val="FF0000"/>
                </a:solidFill>
                <a:sym typeface="Wingdings" pitchFamily="2" charset="2"/>
              </a:rPr>
              <a:t>“</a:t>
            </a:r>
          </a:p>
          <a:p>
            <a:pPr>
              <a:buNone/>
            </a:pPr>
            <a:r>
              <a:rPr lang="cs-CZ" sz="6200" dirty="0" smtClean="0">
                <a:solidFill>
                  <a:srgbClr val="FF0000"/>
                </a:solidFill>
                <a:sym typeface="Wingdings" pitchFamily="2" charset="2"/>
              </a:rPr>
              <a:t>			</a:t>
            </a:r>
            <a:r>
              <a:rPr lang="cs-CZ" sz="6200" dirty="0" smtClean="0">
                <a:solidFill>
                  <a:srgbClr val="FF0000"/>
                </a:solidFill>
                <a:sym typeface="Wingdings" pitchFamily="2" charset="2"/>
                <a:hlinkClick r:id="rId2"/>
              </a:rPr>
              <a:t>https://www.youtube.com/watch?v=72JJKmFRZ1c</a:t>
            </a:r>
            <a:endParaRPr lang="cs-CZ" sz="6200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endParaRPr lang="cs-CZ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DRUHY </a:t>
            </a:r>
            <a:r>
              <a:rPr lang="cs-CZ" dirty="0" smtClean="0"/>
              <a:t>MOŽNÝCH </a:t>
            </a:r>
            <a:r>
              <a:rPr lang="cs-CZ" dirty="0" smtClean="0"/>
              <a:t>ZRANĚNÍ: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 smtClean="0"/>
              <a:t>ZÁSTAVA DECHU			</a:t>
            </a:r>
          </a:p>
          <a:p>
            <a:r>
              <a:rPr lang="cs-CZ" dirty="0" smtClean="0"/>
              <a:t>ZÁSTAVA KREVNÍHO OBĚHU</a:t>
            </a:r>
          </a:p>
          <a:p>
            <a:r>
              <a:rPr lang="cs-CZ" dirty="0" smtClean="0"/>
              <a:t>KRVÁCENÍ</a:t>
            </a:r>
          </a:p>
          <a:p>
            <a:r>
              <a:rPr lang="cs-CZ" dirty="0" smtClean="0"/>
              <a:t>BEZVĚDOMÍ				</a:t>
            </a:r>
          </a:p>
          <a:p>
            <a:r>
              <a:rPr lang="cs-CZ" dirty="0" smtClean="0"/>
              <a:t>MDLOBA</a:t>
            </a:r>
          </a:p>
          <a:p>
            <a:r>
              <a:rPr lang="cs-CZ" dirty="0" smtClean="0"/>
              <a:t>KŘEČOVÉ STAVY</a:t>
            </a:r>
          </a:p>
          <a:p>
            <a:r>
              <a:rPr lang="cs-CZ" dirty="0" smtClean="0"/>
              <a:t>AKUTNÍ OTRAVY</a:t>
            </a:r>
          </a:p>
          <a:p>
            <a:r>
              <a:rPr lang="cs-CZ" dirty="0" smtClean="0"/>
              <a:t>ŠOK</a:t>
            </a:r>
          </a:p>
          <a:p>
            <a:r>
              <a:rPr lang="cs-CZ" dirty="0" smtClean="0"/>
              <a:t>ÚPAL, ÚŽEH</a:t>
            </a:r>
          </a:p>
          <a:p>
            <a:r>
              <a:rPr lang="cs-CZ" dirty="0" smtClean="0"/>
              <a:t>POPÁLENINY</a:t>
            </a:r>
          </a:p>
          <a:p>
            <a:r>
              <a:rPr lang="cs-CZ" dirty="0" smtClean="0"/>
              <a:t>PODCHLAZENÍ, OMRZLINY</a:t>
            </a:r>
          </a:p>
          <a:p>
            <a:r>
              <a:rPr lang="cs-CZ" dirty="0" smtClean="0"/>
              <a:t>UŠTKNUTÍ HADEM</a:t>
            </a:r>
          </a:p>
          <a:p>
            <a:r>
              <a:rPr lang="cs-CZ" dirty="0" smtClean="0"/>
              <a:t>ZLOMENINY</a:t>
            </a:r>
          </a:p>
          <a:p>
            <a:r>
              <a:rPr lang="cs-CZ" dirty="0" smtClean="0"/>
              <a:t>CIZÍ TĚLESA V RANÁCH, DUTINÁCH</a:t>
            </a:r>
          </a:p>
          <a:p>
            <a:r>
              <a:rPr lang="cs-CZ" dirty="0" smtClean="0"/>
              <a:t>BODNUTÍ HMYZEM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777</Words>
  <Application>Microsoft Office PowerPoint</Application>
  <PresentationFormat>Předvádění na obrazovce (4:3)</PresentationFormat>
  <Paragraphs>153</Paragraphs>
  <Slides>23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Motiv sady Office</vt:lpstr>
      <vt:lpstr>ŠKOLENÍ HLAVNÍCH VEDOUCÍCH TÁBORŮ (HVT) - Přibyslav</vt:lpstr>
      <vt:lpstr>HYGIENA A HYGIENICKÉ NORMY</vt:lpstr>
      <vt:lpstr>DBÁME NA: </vt:lpstr>
      <vt:lpstr>Prezentace aplikace PowerPoint</vt:lpstr>
      <vt:lpstr>Prezentace aplikace PowerPoint</vt:lpstr>
      <vt:lpstr>ZÁSADY POSKYTOVÁNÍ PRVNÍ POMOCI</vt:lpstr>
      <vt:lpstr>ZÁSADY PŘEDLÉKAŘSKÉ PP</vt:lpstr>
      <vt:lpstr>OBECNÉ POSTUPY PŘI POSKYTOVÁNÍ předlékařské PP</vt:lpstr>
      <vt:lpstr>DRUHY MOŽNÝCH ZRANĚNÍ:</vt:lpstr>
      <vt:lpstr>ZÁSTAVA DECHU</vt:lpstr>
      <vt:lpstr>ZÁSTAVA KREVNÍHO OBĚHU </vt:lpstr>
      <vt:lpstr>Umělé dýchání a nepřímá srdeční masáž</vt:lpstr>
      <vt:lpstr>Prezentace aplikace PowerPoint</vt:lpstr>
      <vt:lpstr>BEZVĚDOMÍ, MDLOBA</vt:lpstr>
      <vt:lpstr>KRVÁCENÍ</vt:lpstr>
      <vt:lpstr>ZLOMENINY</vt:lpstr>
      <vt:lpstr>DRUHY FIXACÍ</vt:lpstr>
      <vt:lpstr>CIZÍ TĚLESO V DUTINÁCH, RANÁCH</vt:lpstr>
      <vt:lpstr>BODNUTÍ HMYZEM, KLÍŠTĚ, UŠTKNUTÍ HADEM</vt:lpstr>
      <vt:lpstr>ÚPAL, ÚŽEH</vt:lpstr>
      <vt:lpstr>POPÁLENINY</vt:lpstr>
      <vt:lpstr>ŠOK</vt:lpstr>
      <vt:lpstr>Informační zdroje: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ZÁSADY POSKYTOVÁNÍ PRVNÍ POMOCI</dc:title>
  <dc:creator>sony</dc:creator>
  <cp:lastModifiedBy>OSH Karviná</cp:lastModifiedBy>
  <cp:revision>61</cp:revision>
  <dcterms:created xsi:type="dcterms:W3CDTF">2015-07-26T08:13:20Z</dcterms:created>
  <dcterms:modified xsi:type="dcterms:W3CDTF">2017-03-18T11:02:18Z</dcterms:modified>
</cp:coreProperties>
</file>