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89" r:id="rId7"/>
    <p:sldId id="261" r:id="rId8"/>
    <p:sldId id="262" r:id="rId9"/>
    <p:sldId id="263" r:id="rId10"/>
    <p:sldId id="264" r:id="rId11"/>
    <p:sldId id="265" r:id="rId12"/>
    <p:sldId id="266" r:id="rId13"/>
    <p:sldId id="268" r:id="rId14"/>
    <p:sldId id="288" r:id="rId15"/>
    <p:sldId id="269" r:id="rId16"/>
    <p:sldId id="272" r:id="rId17"/>
    <p:sldId id="273" r:id="rId18"/>
    <p:sldId id="274" r:id="rId19"/>
    <p:sldId id="275" r:id="rId20"/>
    <p:sldId id="276" r:id="rId21"/>
    <p:sldId id="278" r:id="rId22"/>
    <p:sldId id="279" r:id="rId23"/>
    <p:sldId id="280" r:id="rId24"/>
    <p:sldId id="281" r:id="rId25"/>
    <p:sldId id="282" r:id="rId26"/>
    <p:sldId id="283" r:id="rId27"/>
    <p:sldId id="284" r:id="rId28"/>
    <p:sldId id="290" r:id="rId29"/>
    <p:sldId id="285" r:id="rId30"/>
    <p:sldId id="287" r:id="rId31"/>
    <p:sldId id="291" r:id="rId32"/>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a:p>
        </p:txBody>
      </p:sp>
      <p:sp>
        <p:nvSpPr>
          <p:cNvPr id="4" name="Zástupný symbol pro datum 3"/>
          <p:cNvSpPr>
            <a:spLocks noGrp="1"/>
          </p:cNvSpPr>
          <p:nvPr>
            <p:ph type="dt" sz="half" idx="10"/>
          </p:nvPr>
        </p:nvSpPr>
        <p:spPr/>
        <p:txBody>
          <a:bodyPr/>
          <a:lstStyle/>
          <a:p>
            <a:fld id="{97646204-589D-43F5-A0BE-1DC09A6D9D68}" type="datetimeFigureOut">
              <a:rPr lang="cs-CZ" smtClean="0"/>
              <a:pPr/>
              <a:t>15.1.2017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04271F5-2359-4339-B317-BBA4077411A4}"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97646204-589D-43F5-A0BE-1DC09A6D9D68}" type="datetimeFigureOut">
              <a:rPr lang="cs-CZ" smtClean="0"/>
              <a:pPr/>
              <a:t>15.1.2017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04271F5-2359-4339-B317-BBA4077411A4}"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97646204-589D-43F5-A0BE-1DC09A6D9D68}" type="datetimeFigureOut">
              <a:rPr lang="cs-CZ" smtClean="0"/>
              <a:pPr/>
              <a:t>15.1.2017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04271F5-2359-4339-B317-BBA4077411A4}"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97646204-589D-43F5-A0BE-1DC09A6D9D68}" type="datetimeFigureOut">
              <a:rPr lang="cs-CZ" smtClean="0"/>
              <a:pPr/>
              <a:t>15.1.2017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04271F5-2359-4339-B317-BBA4077411A4}"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p>
            <a:fld id="{97646204-589D-43F5-A0BE-1DC09A6D9D68}" type="datetimeFigureOut">
              <a:rPr lang="cs-CZ" smtClean="0"/>
              <a:pPr/>
              <a:t>15.1.2017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04271F5-2359-4339-B317-BBA4077411A4}"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97646204-589D-43F5-A0BE-1DC09A6D9D68}" type="datetimeFigureOut">
              <a:rPr lang="cs-CZ" smtClean="0"/>
              <a:pPr/>
              <a:t>15.1.2017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504271F5-2359-4339-B317-BBA4077411A4}"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97646204-589D-43F5-A0BE-1DC09A6D9D68}" type="datetimeFigureOut">
              <a:rPr lang="cs-CZ" smtClean="0"/>
              <a:pPr/>
              <a:t>15.1.2017</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504271F5-2359-4339-B317-BBA4077411A4}"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p>
            <a:fld id="{97646204-589D-43F5-A0BE-1DC09A6D9D68}" type="datetimeFigureOut">
              <a:rPr lang="cs-CZ" smtClean="0"/>
              <a:pPr/>
              <a:t>15.1.2017</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504271F5-2359-4339-B317-BBA4077411A4}"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97646204-589D-43F5-A0BE-1DC09A6D9D68}" type="datetimeFigureOut">
              <a:rPr lang="cs-CZ" smtClean="0"/>
              <a:pPr/>
              <a:t>15.1.2017</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504271F5-2359-4339-B317-BBA4077411A4}"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97646204-589D-43F5-A0BE-1DC09A6D9D68}" type="datetimeFigureOut">
              <a:rPr lang="cs-CZ" smtClean="0"/>
              <a:pPr/>
              <a:t>15.1.2017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504271F5-2359-4339-B317-BBA4077411A4}"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97646204-589D-43F5-A0BE-1DC09A6D9D68}" type="datetimeFigureOut">
              <a:rPr lang="cs-CZ" smtClean="0"/>
              <a:pPr/>
              <a:t>15.1.2017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504271F5-2359-4339-B317-BBA4077411A4}"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646204-589D-43F5-A0BE-1DC09A6D9D68}" type="datetimeFigureOut">
              <a:rPr lang="cs-CZ" smtClean="0"/>
              <a:pPr/>
              <a:t>15.1.2017</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4271F5-2359-4339-B317-BBA4077411A4}"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1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7.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5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18.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5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19.xml.rels><?xml version="1.0" encoding="UTF-8" standalone="yes"?>
<Relationships xmlns="http://schemas.openxmlformats.org/package/2006/relationships"><Relationship Id="rId3" Type="http://schemas.openxmlformats.org/officeDocument/2006/relationships/image" Target="../media/image58.jpeg"/><Relationship Id="rId7" Type="http://schemas.openxmlformats.org/officeDocument/2006/relationships/image" Target="../media/image62.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66.jpeg"/><Relationship Id="rId4" Type="http://schemas.openxmlformats.org/officeDocument/2006/relationships/image" Target="../media/image65.jpeg"/></Relationships>
</file>

<file path=ppt/slides/_rels/slide22.xml.rels><?xml version="1.0" encoding="UTF-8" standalone="yes"?>
<Relationships xmlns="http://schemas.openxmlformats.org/package/2006/relationships"><Relationship Id="rId3" Type="http://schemas.openxmlformats.org/officeDocument/2006/relationships/image" Target="../media/image67.gif"/><Relationship Id="rId7" Type="http://schemas.openxmlformats.org/officeDocument/2006/relationships/image" Target="../media/image71.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0.jpeg"/><Relationship Id="rId5" Type="http://schemas.openxmlformats.org/officeDocument/2006/relationships/image" Target="../media/image69.jpeg"/><Relationship Id="rId4" Type="http://schemas.openxmlformats.org/officeDocument/2006/relationships/image" Target="../media/image68.jpeg"/></Relationships>
</file>

<file path=ppt/slides/_rels/slide2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73.jpeg"/></Relationships>
</file>

<file path=ppt/slides/_rels/slide24.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78.jpeg"/></Relationships>
</file>

<file path=ppt/slides/_rels/slide26.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1.jpeg"/><Relationship Id="rId4" Type="http://schemas.openxmlformats.org/officeDocument/2006/relationships/image" Target="../media/image80.jpeg"/></Relationships>
</file>

<file path=ppt/slides/_rels/slide27.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4.jpeg"/><Relationship Id="rId4" Type="http://schemas.openxmlformats.org/officeDocument/2006/relationships/image" Target="../media/image83.jpeg"/></Relationships>
</file>

<file path=ppt/slides/_rels/slide2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7.png"/><Relationship Id="rId4" Type="http://schemas.openxmlformats.org/officeDocument/2006/relationships/image" Target="../media/image86.jpeg"/></Relationships>
</file>

<file path=ppt/slides/_rels/slide29.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90.jpeg"/><Relationship Id="rId4" Type="http://schemas.openxmlformats.org/officeDocument/2006/relationships/image" Target="../media/image89.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94.jpeg"/><Relationship Id="rId5" Type="http://schemas.openxmlformats.org/officeDocument/2006/relationships/image" Target="../media/image93.jpeg"/><Relationship Id="rId4" Type="http://schemas.openxmlformats.org/officeDocument/2006/relationships/image" Target="../media/image92.jpeg"/></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1.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ctrTitle"/>
          </p:nvPr>
        </p:nvSpPr>
        <p:spPr>
          <a:xfrm>
            <a:off x="899592" y="2276872"/>
            <a:ext cx="7772400" cy="1470025"/>
          </a:xfrm>
        </p:spPr>
        <p:txBody>
          <a:bodyPr/>
          <a:lstStyle/>
          <a:p>
            <a:r>
              <a:rPr lang="cs-CZ" dirty="0" smtClean="0">
                <a:solidFill>
                  <a:srgbClr val="FFC000"/>
                </a:solidFill>
                <a:latin typeface="Bodoni MT Black" pitchFamily="18" charset="0"/>
              </a:rPr>
              <a:t>O DROGÁCH</a:t>
            </a:r>
            <a:endParaRPr lang="cs-CZ" dirty="0">
              <a:solidFill>
                <a:srgbClr val="FFC000"/>
              </a:solidFill>
              <a:latin typeface="Bodoni MT Black" pitchFamily="18" charset="0"/>
            </a:endParaRPr>
          </a:p>
        </p:txBody>
      </p:sp>
      <p:sp>
        <p:nvSpPr>
          <p:cNvPr id="3" name="Podnadpis 2"/>
          <p:cNvSpPr>
            <a:spLocks noGrp="1"/>
          </p:cNvSpPr>
          <p:nvPr>
            <p:ph type="subTitle" idx="1"/>
          </p:nvPr>
        </p:nvSpPr>
        <p:spPr>
          <a:xfrm>
            <a:off x="7596336" y="4365104"/>
            <a:ext cx="104056" cy="72008"/>
          </a:xfrm>
        </p:spPr>
        <p:txBody>
          <a:bodyPr>
            <a:normAutofit fontScale="25000" lnSpcReduction="20000"/>
          </a:bodyPr>
          <a:lstStyle/>
          <a:p>
            <a:r>
              <a:rPr lang="cs-CZ" dirty="0" smtClean="0"/>
              <a:t>Drogová závislost</a:t>
            </a:r>
            <a:endParaRPr lang="cs-C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DURMAN</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normAutofit fontScale="92500" lnSpcReduction="20000"/>
          </a:bodyPr>
          <a:lstStyle/>
          <a:p>
            <a:pPr algn="just"/>
            <a:r>
              <a:rPr lang="cs-CZ" dirty="0" smtClean="0">
                <a:solidFill>
                  <a:schemeClr val="bg1"/>
                </a:solidFill>
              </a:rPr>
              <a:t>Rostlina obsahující atropin </a:t>
            </a:r>
          </a:p>
          <a:p>
            <a:pPr algn="just"/>
            <a:r>
              <a:rPr lang="cs-CZ" dirty="0" smtClean="0">
                <a:solidFill>
                  <a:schemeClr val="bg1"/>
                </a:solidFill>
              </a:rPr>
              <a:t>Slangově </a:t>
            </a:r>
            <a:r>
              <a:rPr lang="cs-CZ" dirty="0" err="1" smtClean="0">
                <a:solidFill>
                  <a:schemeClr val="bg1"/>
                </a:solidFill>
              </a:rPr>
              <a:t>datura</a:t>
            </a:r>
            <a:r>
              <a:rPr lang="cs-CZ" dirty="0" smtClean="0">
                <a:solidFill>
                  <a:schemeClr val="bg1"/>
                </a:solidFill>
              </a:rPr>
              <a:t>, ježek</a:t>
            </a:r>
          </a:p>
          <a:p>
            <a:pPr algn="just"/>
            <a:r>
              <a:rPr lang="cs-CZ" dirty="0" smtClean="0">
                <a:solidFill>
                  <a:schemeClr val="bg1"/>
                </a:solidFill>
              </a:rPr>
              <a:t>Způsoby užití: ústně, inhalací</a:t>
            </a:r>
          </a:p>
          <a:p>
            <a:pPr algn="just"/>
            <a:r>
              <a:rPr lang="cs-CZ" dirty="0" smtClean="0">
                <a:solidFill>
                  <a:schemeClr val="bg1"/>
                </a:solidFill>
              </a:rPr>
              <a:t>Účinky: závratě, halucinace (zrakové, sluchové, hmatové), tendence se bezdůvodně smát, agresivita, vysílení až bezvědomí </a:t>
            </a:r>
          </a:p>
          <a:p>
            <a:pPr algn="just"/>
            <a:r>
              <a:rPr lang="cs-CZ" dirty="0" smtClean="0">
                <a:solidFill>
                  <a:schemeClr val="bg1"/>
                </a:solidFill>
              </a:rPr>
              <a:t>Závislost: ojediněle psychická</a:t>
            </a:r>
          </a:p>
          <a:p>
            <a:pPr algn="just"/>
            <a:r>
              <a:rPr lang="cs-CZ" dirty="0" smtClean="0">
                <a:solidFill>
                  <a:schemeClr val="bg1"/>
                </a:solidFill>
              </a:rPr>
              <a:t>Škodlivost a rizika: zranění vlivem halucinací, předávkování (přetrvávající halucinace, zešílení), smrt z otravy</a:t>
            </a:r>
          </a:p>
          <a:p>
            <a:endParaRPr lang="cs-CZ" dirty="0"/>
          </a:p>
        </p:txBody>
      </p:sp>
      <p:pic>
        <p:nvPicPr>
          <p:cNvPr id="5" name="Obrázek 4" descr="durman_obecny_up.jpg"/>
          <p:cNvPicPr>
            <a:picLocks noChangeAspect="1"/>
          </p:cNvPicPr>
          <p:nvPr/>
        </p:nvPicPr>
        <p:blipFill>
          <a:blip r:embed="rId3" cstate="print"/>
          <a:stretch>
            <a:fillRect/>
          </a:stretch>
        </p:blipFill>
        <p:spPr>
          <a:xfrm>
            <a:off x="6156176" y="548680"/>
            <a:ext cx="2754631" cy="1928242"/>
          </a:xfrm>
          <a:prstGeom prst="rect">
            <a:avLst/>
          </a:prstGeom>
        </p:spPr>
      </p:pic>
      <p:pic>
        <p:nvPicPr>
          <p:cNvPr id="6" name="Obrázek 5" descr="datura.jpg"/>
          <p:cNvPicPr>
            <a:picLocks noChangeAspect="1"/>
          </p:cNvPicPr>
          <p:nvPr/>
        </p:nvPicPr>
        <p:blipFill>
          <a:blip r:embed="rId4" cstate="print"/>
          <a:stretch>
            <a:fillRect/>
          </a:stretch>
        </p:blipFill>
        <p:spPr>
          <a:xfrm>
            <a:off x="899592" y="188640"/>
            <a:ext cx="1739685" cy="1304764"/>
          </a:xfrm>
          <a:prstGeom prst="rect">
            <a:avLst/>
          </a:prstGeom>
        </p:spPr>
      </p:pic>
      <p:pic>
        <p:nvPicPr>
          <p:cNvPr id="7" name="Obrázek 6" descr="durman.jpg"/>
          <p:cNvPicPr>
            <a:picLocks noChangeAspect="1"/>
          </p:cNvPicPr>
          <p:nvPr/>
        </p:nvPicPr>
        <p:blipFill>
          <a:blip r:embed="rId5" cstate="print"/>
          <a:stretch>
            <a:fillRect/>
          </a:stretch>
        </p:blipFill>
        <p:spPr>
          <a:xfrm>
            <a:off x="6660232" y="5445224"/>
            <a:ext cx="1124977" cy="126703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3999"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OSTATN</a:t>
            </a:r>
            <a:r>
              <a:rPr lang="cs-CZ" dirty="0" smtClean="0">
                <a:solidFill>
                  <a:srgbClr val="FFFF00"/>
                </a:solidFill>
                <a:latin typeface="Arial Black" pitchFamily="34" charset="0"/>
                <a:cs typeface="Aharoni" pitchFamily="2" charset="-79"/>
              </a:rPr>
              <a:t>Í</a:t>
            </a:r>
            <a:r>
              <a:rPr lang="cs-CZ" dirty="0" smtClean="0">
                <a:solidFill>
                  <a:srgbClr val="FFFF00"/>
                </a:solidFill>
                <a:latin typeface="Aharoni" pitchFamily="2" charset="-79"/>
                <a:cs typeface="Aharoni" pitchFamily="2" charset="-79"/>
              </a:rPr>
              <a:t> HALUCINOGENY</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lstStyle/>
          <a:p>
            <a:pPr algn="just"/>
            <a:r>
              <a:rPr lang="cs-CZ" dirty="0" err="1" smtClean="0">
                <a:solidFill>
                  <a:schemeClr val="bg1"/>
                </a:solidFill>
              </a:rPr>
              <a:t>Meskalin</a:t>
            </a:r>
            <a:r>
              <a:rPr lang="cs-CZ" dirty="0" smtClean="0">
                <a:solidFill>
                  <a:schemeClr val="bg1"/>
                </a:solidFill>
              </a:rPr>
              <a:t>, </a:t>
            </a:r>
            <a:r>
              <a:rPr lang="cs-CZ" dirty="0" err="1" smtClean="0">
                <a:solidFill>
                  <a:schemeClr val="bg1"/>
                </a:solidFill>
              </a:rPr>
              <a:t>ketamin</a:t>
            </a:r>
            <a:r>
              <a:rPr lang="cs-CZ" dirty="0" smtClean="0">
                <a:solidFill>
                  <a:schemeClr val="bg1"/>
                </a:solidFill>
              </a:rPr>
              <a:t>, PCP, DMT, muškátový oříšek, šalvěj divotvorná</a:t>
            </a:r>
            <a:endParaRPr lang="cs-CZ" dirty="0">
              <a:solidFill>
                <a:schemeClr val="bg1"/>
              </a:solidFill>
            </a:endParaRPr>
          </a:p>
        </p:txBody>
      </p:sp>
      <p:pic>
        <p:nvPicPr>
          <p:cNvPr id="5" name="Obrázek 4" descr="dmt-extraction.jpg"/>
          <p:cNvPicPr>
            <a:picLocks noChangeAspect="1"/>
          </p:cNvPicPr>
          <p:nvPr/>
        </p:nvPicPr>
        <p:blipFill>
          <a:blip r:embed="rId3" cstate="print"/>
          <a:stretch>
            <a:fillRect/>
          </a:stretch>
        </p:blipFill>
        <p:spPr>
          <a:xfrm>
            <a:off x="0" y="2780928"/>
            <a:ext cx="2622170" cy="2084840"/>
          </a:xfrm>
          <a:prstGeom prst="rect">
            <a:avLst/>
          </a:prstGeom>
        </p:spPr>
      </p:pic>
      <p:pic>
        <p:nvPicPr>
          <p:cNvPr id="6" name="Obrázek 5" descr="ket.jpg"/>
          <p:cNvPicPr>
            <a:picLocks noChangeAspect="1"/>
          </p:cNvPicPr>
          <p:nvPr/>
        </p:nvPicPr>
        <p:blipFill>
          <a:blip r:embed="rId4" cstate="print"/>
          <a:stretch>
            <a:fillRect/>
          </a:stretch>
        </p:blipFill>
        <p:spPr>
          <a:xfrm>
            <a:off x="5940152" y="4437112"/>
            <a:ext cx="2399928" cy="1751947"/>
          </a:xfrm>
          <a:prstGeom prst="rect">
            <a:avLst/>
          </a:prstGeom>
        </p:spPr>
      </p:pic>
      <p:pic>
        <p:nvPicPr>
          <p:cNvPr id="7" name="Obrázek 6" descr="muskatovy-orisek.jpg"/>
          <p:cNvPicPr>
            <a:picLocks noChangeAspect="1"/>
          </p:cNvPicPr>
          <p:nvPr/>
        </p:nvPicPr>
        <p:blipFill>
          <a:blip r:embed="rId5" cstate="print"/>
          <a:stretch>
            <a:fillRect/>
          </a:stretch>
        </p:blipFill>
        <p:spPr>
          <a:xfrm>
            <a:off x="2627784" y="4725144"/>
            <a:ext cx="1905000" cy="1724025"/>
          </a:xfrm>
          <a:prstGeom prst="rect">
            <a:avLst/>
          </a:prstGeom>
        </p:spPr>
      </p:pic>
      <p:pic>
        <p:nvPicPr>
          <p:cNvPr id="8" name="Obrázek 7" descr="PCP.jpg"/>
          <p:cNvPicPr>
            <a:picLocks noChangeAspect="1"/>
          </p:cNvPicPr>
          <p:nvPr/>
        </p:nvPicPr>
        <p:blipFill>
          <a:blip r:embed="rId6" cstate="print"/>
          <a:stretch>
            <a:fillRect/>
          </a:stretch>
        </p:blipFill>
        <p:spPr>
          <a:xfrm>
            <a:off x="2699792" y="2996952"/>
            <a:ext cx="2987824" cy="1671458"/>
          </a:xfrm>
          <a:prstGeom prst="rect">
            <a:avLst/>
          </a:prstGeom>
        </p:spPr>
      </p:pic>
      <p:pic>
        <p:nvPicPr>
          <p:cNvPr id="9" name="Obrázek 8" descr="salvia-divinorum.jpg"/>
          <p:cNvPicPr>
            <a:picLocks noChangeAspect="1"/>
          </p:cNvPicPr>
          <p:nvPr/>
        </p:nvPicPr>
        <p:blipFill>
          <a:blip r:embed="rId7" cstate="print"/>
          <a:stretch>
            <a:fillRect/>
          </a:stretch>
        </p:blipFill>
        <p:spPr>
          <a:xfrm>
            <a:off x="5724128" y="2276872"/>
            <a:ext cx="1584176" cy="2056650"/>
          </a:xfrm>
          <a:prstGeom prst="rect">
            <a:avLst/>
          </a:prstGeom>
        </p:spPr>
      </p:pic>
      <p:pic>
        <p:nvPicPr>
          <p:cNvPr id="10" name="Obrázek 9" descr="TER2fa0b5_kaktus.jpg"/>
          <p:cNvPicPr>
            <a:picLocks noChangeAspect="1"/>
          </p:cNvPicPr>
          <p:nvPr/>
        </p:nvPicPr>
        <p:blipFill>
          <a:blip r:embed="rId8" cstate="print"/>
          <a:stretch>
            <a:fillRect/>
          </a:stretch>
        </p:blipFill>
        <p:spPr>
          <a:xfrm>
            <a:off x="611560" y="5013176"/>
            <a:ext cx="1669318" cy="16288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Zástupný symbol pro obsah 3" descr="pozadi2.png"/>
          <p:cNvPicPr>
            <a:picLocks noGrp="1" noChangeAspect="1"/>
          </p:cNvPicPr>
          <p:nvPr>
            <p:ph idx="1"/>
          </p:nvPr>
        </p:nvPicPr>
        <p:blipFill>
          <a:blip r:embed="rId2" cstate="print"/>
          <a:stretch>
            <a:fillRect/>
          </a:stretch>
        </p:blipFill>
        <p:spPr>
          <a:xfrm>
            <a:off x="0" y="0"/>
            <a:ext cx="9144000" cy="6864086"/>
          </a:xfrm>
        </p:spPr>
      </p:pic>
      <p:sp>
        <p:nvSpPr>
          <p:cNvPr id="2" name="Nadpis 1"/>
          <p:cNvSpPr>
            <a:spLocks noGrp="1"/>
          </p:cNvSpPr>
          <p:nvPr>
            <p:ph type="title"/>
          </p:nvPr>
        </p:nvSpPr>
        <p:spPr>
          <a:xfrm>
            <a:off x="467544" y="1052736"/>
            <a:ext cx="8229600" cy="1143000"/>
          </a:xfrm>
        </p:spPr>
        <p:txBody>
          <a:bodyPr/>
          <a:lstStyle/>
          <a:p>
            <a:r>
              <a:rPr lang="cs-CZ" dirty="0" smtClean="0">
                <a:solidFill>
                  <a:srgbClr val="7030A0"/>
                </a:solidFill>
                <a:latin typeface="Bodoni MT Black" pitchFamily="18" charset="0"/>
              </a:rPr>
              <a:t>Těkavé látky</a:t>
            </a:r>
            <a:endParaRPr lang="cs-CZ" dirty="0">
              <a:solidFill>
                <a:srgbClr val="7030A0"/>
              </a:solidFill>
              <a:latin typeface="Bodoni MT Black" pitchFamily="18" charset="0"/>
            </a:endParaRPr>
          </a:p>
        </p:txBody>
      </p:sp>
      <p:pic>
        <p:nvPicPr>
          <p:cNvPr id="5" name="Obrázek 4" descr="tekave_latky.jpg"/>
          <p:cNvPicPr>
            <a:picLocks noChangeAspect="1"/>
          </p:cNvPicPr>
          <p:nvPr/>
        </p:nvPicPr>
        <p:blipFill>
          <a:blip r:embed="rId3" cstate="print"/>
          <a:stretch>
            <a:fillRect/>
          </a:stretch>
        </p:blipFill>
        <p:spPr>
          <a:xfrm>
            <a:off x="2267744" y="2708920"/>
            <a:ext cx="4393709" cy="324036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TOLUEN</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a:xfrm>
            <a:off x="457200" y="1844824"/>
            <a:ext cx="8229600" cy="4281339"/>
          </a:xfrm>
        </p:spPr>
        <p:txBody>
          <a:bodyPr>
            <a:normAutofit fontScale="92500" lnSpcReduction="20000"/>
          </a:bodyPr>
          <a:lstStyle/>
          <a:p>
            <a:pPr algn="just"/>
            <a:r>
              <a:rPr lang="cs-CZ" dirty="0" smtClean="0">
                <a:solidFill>
                  <a:schemeClr val="bg1"/>
                </a:solidFill>
              </a:rPr>
              <a:t>Rozpouštědlo barev a laků</a:t>
            </a:r>
          </a:p>
          <a:p>
            <a:pPr algn="just"/>
            <a:r>
              <a:rPr lang="cs-CZ" dirty="0" smtClean="0">
                <a:solidFill>
                  <a:schemeClr val="bg1"/>
                </a:solidFill>
              </a:rPr>
              <a:t>tzv. „</a:t>
            </a:r>
            <a:r>
              <a:rPr lang="cs-CZ" b="1" dirty="0" smtClean="0">
                <a:solidFill>
                  <a:schemeClr val="bg1"/>
                </a:solidFill>
              </a:rPr>
              <a:t>droga hloupých</a:t>
            </a:r>
            <a:r>
              <a:rPr lang="cs-CZ" dirty="0" smtClean="0">
                <a:solidFill>
                  <a:schemeClr val="bg1"/>
                </a:solidFill>
              </a:rPr>
              <a:t>“</a:t>
            </a:r>
          </a:p>
          <a:p>
            <a:pPr algn="just"/>
            <a:r>
              <a:rPr lang="cs-CZ" dirty="0" smtClean="0">
                <a:solidFill>
                  <a:schemeClr val="bg1"/>
                </a:solidFill>
              </a:rPr>
              <a:t>Slangově téčko</a:t>
            </a:r>
          </a:p>
          <a:p>
            <a:pPr algn="just"/>
            <a:r>
              <a:rPr lang="cs-CZ" dirty="0" smtClean="0">
                <a:solidFill>
                  <a:schemeClr val="bg1"/>
                </a:solidFill>
              </a:rPr>
              <a:t>Účinky: nevolnost a zvracení, bolesti hlavy, útlum, euforie, návaly horka, nezřetelná řeč, poruchy koordinace, halucinace</a:t>
            </a:r>
          </a:p>
          <a:p>
            <a:pPr algn="just"/>
            <a:r>
              <a:rPr lang="cs-CZ" dirty="0" smtClean="0">
                <a:solidFill>
                  <a:schemeClr val="bg1"/>
                </a:solidFill>
              </a:rPr>
              <a:t>Závislost: psychická i fyzická</a:t>
            </a:r>
          </a:p>
          <a:p>
            <a:pPr algn="just"/>
            <a:r>
              <a:rPr lang="cs-CZ" dirty="0" smtClean="0">
                <a:solidFill>
                  <a:schemeClr val="bg1"/>
                </a:solidFill>
              </a:rPr>
              <a:t>Škodlivost a rizika: poruchy paměti, svalová slabost, deprese, vznik demence, smrt z předávkování</a:t>
            </a:r>
            <a:endParaRPr lang="cs-CZ" dirty="0">
              <a:solidFill>
                <a:schemeClr val="bg1"/>
              </a:solidFill>
            </a:endParaRPr>
          </a:p>
        </p:txBody>
      </p:sp>
      <p:pic>
        <p:nvPicPr>
          <p:cNvPr id="5" name="Obrázek 4" descr="tecko.jpg"/>
          <p:cNvPicPr>
            <a:picLocks noChangeAspect="1"/>
          </p:cNvPicPr>
          <p:nvPr/>
        </p:nvPicPr>
        <p:blipFill>
          <a:blip r:embed="rId3" cstate="print"/>
          <a:stretch>
            <a:fillRect/>
          </a:stretch>
        </p:blipFill>
        <p:spPr>
          <a:xfrm>
            <a:off x="6372200" y="332656"/>
            <a:ext cx="2222500" cy="2222500"/>
          </a:xfrm>
          <a:prstGeom prst="rect">
            <a:avLst/>
          </a:prstGeom>
        </p:spPr>
      </p:pic>
      <p:pic>
        <p:nvPicPr>
          <p:cNvPr id="6" name="Obrázek 5" descr="toluen.jpg"/>
          <p:cNvPicPr>
            <a:picLocks noChangeAspect="1"/>
          </p:cNvPicPr>
          <p:nvPr/>
        </p:nvPicPr>
        <p:blipFill>
          <a:blip r:embed="rId4" cstate="print"/>
          <a:stretch>
            <a:fillRect/>
          </a:stretch>
        </p:blipFill>
        <p:spPr>
          <a:xfrm>
            <a:off x="1043608" y="188640"/>
            <a:ext cx="1722022" cy="13776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OSTATN</a:t>
            </a:r>
            <a:r>
              <a:rPr lang="cs-CZ" dirty="0" smtClean="0">
                <a:solidFill>
                  <a:srgbClr val="FFFF00"/>
                </a:solidFill>
                <a:latin typeface="Arial Black" pitchFamily="34" charset="0"/>
                <a:cs typeface="Aharoni" pitchFamily="2" charset="-79"/>
              </a:rPr>
              <a:t>Í</a:t>
            </a:r>
            <a:r>
              <a:rPr lang="cs-CZ" dirty="0" smtClean="0">
                <a:solidFill>
                  <a:srgbClr val="FFFF00"/>
                </a:solidFill>
                <a:latin typeface="Aharoni" pitchFamily="2" charset="-79"/>
                <a:cs typeface="Aharoni" pitchFamily="2" charset="-79"/>
              </a:rPr>
              <a:t> LÁTKY</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lstStyle/>
          <a:p>
            <a:r>
              <a:rPr lang="cs-CZ" dirty="0" smtClean="0">
                <a:solidFill>
                  <a:schemeClr val="bg1"/>
                </a:solidFill>
              </a:rPr>
              <a:t>benzen, aceton</a:t>
            </a:r>
            <a:endParaRPr lang="cs-CZ" dirty="0">
              <a:solidFill>
                <a:schemeClr val="bg1"/>
              </a:solidFill>
            </a:endParaRPr>
          </a:p>
        </p:txBody>
      </p:sp>
      <p:pic>
        <p:nvPicPr>
          <p:cNvPr id="5" name="Obrázek 4" descr="benzin_cistiaci.jpg"/>
          <p:cNvPicPr>
            <a:picLocks noChangeAspect="1"/>
          </p:cNvPicPr>
          <p:nvPr/>
        </p:nvPicPr>
        <p:blipFill>
          <a:blip r:embed="rId3" cstate="print"/>
          <a:stretch>
            <a:fillRect/>
          </a:stretch>
        </p:blipFill>
        <p:spPr>
          <a:xfrm>
            <a:off x="5292080" y="1484784"/>
            <a:ext cx="3264363" cy="2448272"/>
          </a:xfrm>
          <a:prstGeom prst="rect">
            <a:avLst/>
          </a:prstGeom>
        </p:spPr>
      </p:pic>
      <p:pic>
        <p:nvPicPr>
          <p:cNvPr id="6" name="Obrázek 5" descr="aceton3323.jpg"/>
          <p:cNvPicPr>
            <a:picLocks noChangeAspect="1"/>
          </p:cNvPicPr>
          <p:nvPr/>
        </p:nvPicPr>
        <p:blipFill>
          <a:blip r:embed="rId4" cstate="print"/>
          <a:stretch>
            <a:fillRect/>
          </a:stretch>
        </p:blipFill>
        <p:spPr>
          <a:xfrm>
            <a:off x="2051720" y="2996952"/>
            <a:ext cx="2206037" cy="331236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Zástupný symbol pro obsah 3" descr="pozadi2.png"/>
          <p:cNvPicPr>
            <a:picLocks noGrp="1" noChangeAspect="1"/>
          </p:cNvPicPr>
          <p:nvPr>
            <p:ph idx="1"/>
          </p:nvPr>
        </p:nvPicPr>
        <p:blipFill>
          <a:blip r:embed="rId2" cstate="print"/>
          <a:stretch>
            <a:fillRect/>
          </a:stretch>
        </p:blipFill>
        <p:spPr>
          <a:xfrm>
            <a:off x="0" y="0"/>
            <a:ext cx="9144000" cy="6864086"/>
          </a:xfrm>
        </p:spPr>
      </p:pic>
      <p:sp>
        <p:nvSpPr>
          <p:cNvPr id="2" name="Nadpis 1"/>
          <p:cNvSpPr>
            <a:spLocks noGrp="1"/>
          </p:cNvSpPr>
          <p:nvPr>
            <p:ph type="title"/>
          </p:nvPr>
        </p:nvSpPr>
        <p:spPr>
          <a:xfrm>
            <a:off x="467544" y="908720"/>
            <a:ext cx="8229600" cy="1143000"/>
          </a:xfrm>
        </p:spPr>
        <p:txBody>
          <a:bodyPr/>
          <a:lstStyle/>
          <a:p>
            <a:r>
              <a:rPr lang="cs-CZ" dirty="0" smtClean="0">
                <a:solidFill>
                  <a:srgbClr val="FF0000"/>
                </a:solidFill>
                <a:latin typeface="Bodoni MT Black" pitchFamily="18" charset="0"/>
              </a:rPr>
              <a:t>STIMULANTY</a:t>
            </a:r>
            <a:endParaRPr lang="cs-CZ" dirty="0">
              <a:solidFill>
                <a:srgbClr val="FF0000"/>
              </a:solidFill>
              <a:latin typeface="Bodoni MT Black" pitchFamily="18" charset="0"/>
            </a:endParaRPr>
          </a:p>
        </p:txBody>
      </p:sp>
      <p:pic>
        <p:nvPicPr>
          <p:cNvPr id="5" name="Obrázek 4" descr="stimul.jpg"/>
          <p:cNvPicPr>
            <a:picLocks noChangeAspect="1"/>
          </p:cNvPicPr>
          <p:nvPr/>
        </p:nvPicPr>
        <p:blipFill>
          <a:blip r:embed="rId3" cstate="print"/>
          <a:stretch>
            <a:fillRect/>
          </a:stretch>
        </p:blipFill>
        <p:spPr>
          <a:xfrm>
            <a:off x="2051720" y="2564904"/>
            <a:ext cx="4979595" cy="324036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EXT</a:t>
            </a:r>
            <a:r>
              <a:rPr lang="cs-CZ" dirty="0" smtClean="0">
                <a:solidFill>
                  <a:srgbClr val="FFFF00"/>
                </a:solidFill>
                <a:latin typeface="Arial Black" pitchFamily="34" charset="0"/>
                <a:cs typeface="Aharoni" pitchFamily="2" charset="-79"/>
              </a:rPr>
              <a:t>Á</a:t>
            </a:r>
            <a:r>
              <a:rPr lang="cs-CZ" dirty="0" smtClean="0">
                <a:solidFill>
                  <a:srgbClr val="FFFF00"/>
                </a:solidFill>
                <a:latin typeface="Aharoni" pitchFamily="2" charset="-79"/>
                <a:cs typeface="Aharoni" pitchFamily="2" charset="-79"/>
              </a:rPr>
              <a:t>ZE</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normAutofit fontScale="77500" lnSpcReduction="20000"/>
          </a:bodyPr>
          <a:lstStyle/>
          <a:p>
            <a:pPr algn="just"/>
            <a:r>
              <a:rPr lang="cs-CZ" dirty="0" smtClean="0">
                <a:solidFill>
                  <a:schemeClr val="bg1"/>
                </a:solidFill>
              </a:rPr>
              <a:t>Slangové názvy: éčko, koláč, koule, pilule</a:t>
            </a:r>
          </a:p>
          <a:p>
            <a:pPr algn="just"/>
            <a:r>
              <a:rPr lang="cs-CZ" dirty="0" smtClean="0">
                <a:solidFill>
                  <a:schemeClr val="bg1"/>
                </a:solidFill>
              </a:rPr>
              <a:t>Účinná látka: </a:t>
            </a:r>
            <a:r>
              <a:rPr lang="cs-CZ" b="1" dirty="0" smtClean="0">
                <a:solidFill>
                  <a:schemeClr val="bg1"/>
                </a:solidFill>
              </a:rPr>
              <a:t>MDMA</a:t>
            </a:r>
          </a:p>
          <a:p>
            <a:pPr algn="just"/>
            <a:r>
              <a:rPr lang="cs-CZ" dirty="0" smtClean="0">
                <a:solidFill>
                  <a:schemeClr val="bg1"/>
                </a:solidFill>
              </a:rPr>
              <a:t>tzv. „droga lásky“, „taneční droga“</a:t>
            </a:r>
          </a:p>
          <a:p>
            <a:pPr algn="just"/>
            <a:r>
              <a:rPr lang="cs-CZ" dirty="0" smtClean="0">
                <a:solidFill>
                  <a:schemeClr val="bg1"/>
                </a:solidFill>
              </a:rPr>
              <a:t>Způsoby užití: ústně (tableta, nápoj), šňupáním</a:t>
            </a:r>
          </a:p>
          <a:p>
            <a:pPr algn="just"/>
            <a:r>
              <a:rPr lang="cs-CZ" dirty="0" smtClean="0">
                <a:solidFill>
                  <a:schemeClr val="bg1"/>
                </a:solidFill>
              </a:rPr>
              <a:t>Účinky: euforie, několikanásobně zvýšená energie, pocit „úžasného světa a lidí v něm“, falešný pocit náklonnosti ostatních, prohloubené potěšení z pohlavního styku, třes, panika, dojezd (vyčerpání, deprese)</a:t>
            </a:r>
          </a:p>
          <a:p>
            <a:pPr algn="just"/>
            <a:r>
              <a:rPr lang="cs-CZ" dirty="0" smtClean="0">
                <a:solidFill>
                  <a:schemeClr val="bg1"/>
                </a:solidFill>
              </a:rPr>
              <a:t>Závislost: psychická, ojediněle fyzická</a:t>
            </a:r>
          </a:p>
          <a:p>
            <a:pPr algn="just"/>
            <a:r>
              <a:rPr lang="cs-CZ" dirty="0" smtClean="0">
                <a:solidFill>
                  <a:schemeClr val="bg1"/>
                </a:solidFill>
              </a:rPr>
              <a:t>Škodlivost a rizika: dehydratace, přehřátí, infarkt, poruchy paměti, toxická psychóza, paranoia, zvýšené riziko vzniku epilepsie</a:t>
            </a:r>
          </a:p>
          <a:p>
            <a:endParaRPr lang="cs-CZ" dirty="0"/>
          </a:p>
        </p:txBody>
      </p:sp>
      <p:pic>
        <p:nvPicPr>
          <p:cNvPr id="5" name="Obrázek 4" descr="220px-Ecstacy_monogram.jpg"/>
          <p:cNvPicPr>
            <a:picLocks noChangeAspect="1"/>
          </p:cNvPicPr>
          <p:nvPr/>
        </p:nvPicPr>
        <p:blipFill>
          <a:blip r:embed="rId3" cstate="print"/>
          <a:stretch>
            <a:fillRect/>
          </a:stretch>
        </p:blipFill>
        <p:spPr>
          <a:xfrm>
            <a:off x="7740352" y="5517232"/>
            <a:ext cx="1175952" cy="1149226"/>
          </a:xfrm>
          <a:prstGeom prst="rect">
            <a:avLst/>
          </a:prstGeom>
        </p:spPr>
      </p:pic>
      <p:pic>
        <p:nvPicPr>
          <p:cNvPr id="6" name="Obrázek 5" descr="supply-methylone-bk-mdma.jpg"/>
          <p:cNvPicPr>
            <a:picLocks noChangeAspect="1"/>
          </p:cNvPicPr>
          <p:nvPr/>
        </p:nvPicPr>
        <p:blipFill>
          <a:blip r:embed="rId4" cstate="print"/>
          <a:stretch>
            <a:fillRect/>
          </a:stretch>
        </p:blipFill>
        <p:spPr>
          <a:xfrm>
            <a:off x="6588224" y="476672"/>
            <a:ext cx="1805186" cy="1805186"/>
          </a:xfrm>
          <a:prstGeom prst="rect">
            <a:avLst/>
          </a:prstGeom>
        </p:spPr>
      </p:pic>
      <p:pic>
        <p:nvPicPr>
          <p:cNvPr id="7" name="Obrázek 6" descr="xtc.jpg"/>
          <p:cNvPicPr>
            <a:picLocks noChangeAspect="1"/>
          </p:cNvPicPr>
          <p:nvPr/>
        </p:nvPicPr>
        <p:blipFill>
          <a:blip r:embed="rId5" cstate="print"/>
          <a:stretch>
            <a:fillRect/>
          </a:stretch>
        </p:blipFill>
        <p:spPr>
          <a:xfrm>
            <a:off x="827584" y="188640"/>
            <a:ext cx="1733178" cy="1296417"/>
          </a:xfrm>
          <a:prstGeom prst="rect">
            <a:avLst/>
          </a:prstGeom>
        </p:spPr>
      </p:pic>
      <p:pic>
        <p:nvPicPr>
          <p:cNvPr id="8" name="Obrázek 7" descr="xtc2.jpg"/>
          <p:cNvPicPr>
            <a:picLocks noChangeAspect="1"/>
          </p:cNvPicPr>
          <p:nvPr/>
        </p:nvPicPr>
        <p:blipFill>
          <a:blip r:embed="rId6" cstate="print"/>
          <a:stretch>
            <a:fillRect/>
          </a:stretch>
        </p:blipFill>
        <p:spPr>
          <a:xfrm>
            <a:off x="2843808" y="5589240"/>
            <a:ext cx="1634313" cy="1087561"/>
          </a:xfrm>
          <a:prstGeom prst="rect">
            <a:avLst/>
          </a:prstGeom>
        </p:spPr>
      </p:pic>
      <p:pic>
        <p:nvPicPr>
          <p:cNvPr id="9" name="Obrázek 8" descr="mda.png"/>
          <p:cNvPicPr>
            <a:picLocks noChangeAspect="1"/>
          </p:cNvPicPr>
          <p:nvPr/>
        </p:nvPicPr>
        <p:blipFill>
          <a:blip r:embed="rId7" cstate="print"/>
          <a:stretch>
            <a:fillRect/>
          </a:stretch>
        </p:blipFill>
        <p:spPr>
          <a:xfrm>
            <a:off x="6012160" y="4221088"/>
            <a:ext cx="2063571" cy="36355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KOKAIN</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normAutofit fontScale="77500" lnSpcReduction="20000"/>
          </a:bodyPr>
          <a:lstStyle/>
          <a:p>
            <a:pPr algn="just"/>
            <a:r>
              <a:rPr lang="cs-CZ" dirty="0" smtClean="0">
                <a:solidFill>
                  <a:schemeClr val="bg1"/>
                </a:solidFill>
              </a:rPr>
              <a:t>Vyrábí se z rostliny druhu </a:t>
            </a:r>
            <a:r>
              <a:rPr lang="cs-CZ" b="1" dirty="0" smtClean="0">
                <a:solidFill>
                  <a:schemeClr val="bg1"/>
                </a:solidFill>
              </a:rPr>
              <a:t>koka pravá</a:t>
            </a:r>
          </a:p>
          <a:p>
            <a:pPr algn="just"/>
            <a:r>
              <a:rPr lang="cs-CZ" dirty="0" smtClean="0">
                <a:solidFill>
                  <a:schemeClr val="bg1"/>
                </a:solidFill>
              </a:rPr>
              <a:t>Slangově koks, cukr, sníh, pudr</a:t>
            </a:r>
          </a:p>
          <a:p>
            <a:pPr algn="just"/>
            <a:r>
              <a:rPr lang="cs-CZ" dirty="0" smtClean="0">
                <a:solidFill>
                  <a:schemeClr val="bg1"/>
                </a:solidFill>
              </a:rPr>
              <a:t>Způsoby užití: šňupáním, vetřením do dásní, injekčně</a:t>
            </a:r>
          </a:p>
          <a:p>
            <a:pPr algn="just"/>
            <a:r>
              <a:rPr lang="cs-CZ" dirty="0" smtClean="0">
                <a:solidFill>
                  <a:schemeClr val="bg1"/>
                </a:solidFill>
              </a:rPr>
              <a:t>Účinky: chraplavý hlas, nevolnost, svědění, pocení, přílivy dobré nálady, nadměrná stimulace, intenzivní euforie, zvýšené sebevědomí, neúnavnost, hmatové halucinace, zvýšené potěšení ze sexu, panika, nepřátelskost, ztráta chuti k jídlu, nespavost, dojezd (halucinace, deprese, paranoia, svalové křeče)</a:t>
            </a:r>
          </a:p>
          <a:p>
            <a:pPr algn="just"/>
            <a:r>
              <a:rPr lang="cs-CZ" dirty="0" smtClean="0">
                <a:solidFill>
                  <a:schemeClr val="bg1"/>
                </a:solidFill>
              </a:rPr>
              <a:t>Závislost: psychická, někdy i fyzická</a:t>
            </a:r>
          </a:p>
          <a:p>
            <a:pPr algn="just"/>
            <a:r>
              <a:rPr lang="cs-CZ" dirty="0" smtClean="0">
                <a:solidFill>
                  <a:schemeClr val="bg1"/>
                </a:solidFill>
              </a:rPr>
              <a:t>Škodlivost a rizika: vznik různých srdečních a plicních onemocnění, poškození jater a ledvin, dlouhodobá nespavost, vyčerpanost, hubnutí, bledost, psychózy</a:t>
            </a:r>
            <a:endParaRPr lang="cs-CZ" dirty="0">
              <a:solidFill>
                <a:schemeClr val="bg1"/>
              </a:solidFill>
            </a:endParaRPr>
          </a:p>
        </p:txBody>
      </p:sp>
      <p:pic>
        <p:nvPicPr>
          <p:cNvPr id="5" name="Obrázek 4" descr="coke.jpg"/>
          <p:cNvPicPr>
            <a:picLocks noChangeAspect="1"/>
          </p:cNvPicPr>
          <p:nvPr/>
        </p:nvPicPr>
        <p:blipFill>
          <a:blip r:embed="rId3" cstate="print"/>
          <a:stretch>
            <a:fillRect/>
          </a:stretch>
        </p:blipFill>
        <p:spPr>
          <a:xfrm>
            <a:off x="7576939" y="5733256"/>
            <a:ext cx="1567061" cy="975060"/>
          </a:xfrm>
          <a:prstGeom prst="rect">
            <a:avLst/>
          </a:prstGeom>
        </p:spPr>
      </p:pic>
      <p:pic>
        <p:nvPicPr>
          <p:cNvPr id="6" name="Obrázek 5" descr="PKS2d30d4_Kokain_ilustracni_foto..jpg"/>
          <p:cNvPicPr>
            <a:picLocks noChangeAspect="1"/>
          </p:cNvPicPr>
          <p:nvPr/>
        </p:nvPicPr>
        <p:blipFill>
          <a:blip r:embed="rId4" cstate="print"/>
          <a:stretch>
            <a:fillRect/>
          </a:stretch>
        </p:blipFill>
        <p:spPr>
          <a:xfrm>
            <a:off x="755576" y="260647"/>
            <a:ext cx="1872208" cy="1314615"/>
          </a:xfrm>
          <a:prstGeom prst="rect">
            <a:avLst/>
          </a:prstGeom>
        </p:spPr>
      </p:pic>
      <p:pic>
        <p:nvPicPr>
          <p:cNvPr id="7" name="Obrázek 6" descr="koks.jpg"/>
          <p:cNvPicPr>
            <a:picLocks noChangeAspect="1"/>
          </p:cNvPicPr>
          <p:nvPr/>
        </p:nvPicPr>
        <p:blipFill>
          <a:blip r:embed="rId5" cstate="print"/>
          <a:stretch>
            <a:fillRect/>
          </a:stretch>
        </p:blipFill>
        <p:spPr>
          <a:xfrm>
            <a:off x="5868144" y="4293095"/>
            <a:ext cx="1505744" cy="722757"/>
          </a:xfrm>
          <a:prstGeom prst="rect">
            <a:avLst/>
          </a:prstGeom>
        </p:spPr>
      </p:pic>
      <p:pic>
        <p:nvPicPr>
          <p:cNvPr id="8" name="Obrázek 7" descr="crack-cocaine.jpeg"/>
          <p:cNvPicPr>
            <a:picLocks noChangeAspect="1"/>
          </p:cNvPicPr>
          <p:nvPr/>
        </p:nvPicPr>
        <p:blipFill>
          <a:blip r:embed="rId6" cstate="print"/>
          <a:stretch>
            <a:fillRect/>
          </a:stretch>
        </p:blipFill>
        <p:spPr>
          <a:xfrm>
            <a:off x="6372200" y="332656"/>
            <a:ext cx="2206768" cy="1728192"/>
          </a:xfrm>
          <a:prstGeom prst="rect">
            <a:avLst/>
          </a:prstGeom>
        </p:spPr>
      </p:pic>
      <p:pic>
        <p:nvPicPr>
          <p:cNvPr id="9" name="Obrázek 8" descr="CRAXK.png"/>
          <p:cNvPicPr>
            <a:picLocks noChangeAspect="1"/>
          </p:cNvPicPr>
          <p:nvPr/>
        </p:nvPicPr>
        <p:blipFill>
          <a:blip r:embed="rId7" cstate="print"/>
          <a:stretch>
            <a:fillRect/>
          </a:stretch>
        </p:blipFill>
        <p:spPr>
          <a:xfrm>
            <a:off x="1691680" y="6165304"/>
            <a:ext cx="2825678" cy="47178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8981"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PERVITIN</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normAutofit fontScale="70000" lnSpcReduction="20000"/>
          </a:bodyPr>
          <a:lstStyle/>
          <a:p>
            <a:pPr algn="just"/>
            <a:r>
              <a:rPr lang="cs-CZ" b="1" dirty="0" err="1" smtClean="0">
                <a:solidFill>
                  <a:schemeClr val="bg1"/>
                </a:solidFill>
              </a:rPr>
              <a:t>Metamfetamin</a:t>
            </a:r>
            <a:endParaRPr lang="cs-CZ" b="1" dirty="0" smtClean="0">
              <a:solidFill>
                <a:schemeClr val="bg1"/>
              </a:solidFill>
            </a:endParaRPr>
          </a:p>
          <a:p>
            <a:pPr algn="just"/>
            <a:r>
              <a:rPr lang="cs-CZ" dirty="0" smtClean="0">
                <a:solidFill>
                  <a:schemeClr val="bg1"/>
                </a:solidFill>
              </a:rPr>
              <a:t>Slangové názvy: perník, piko, peří, péčko, krystaly, pecky</a:t>
            </a:r>
          </a:p>
          <a:p>
            <a:pPr algn="just"/>
            <a:r>
              <a:rPr lang="cs-CZ" dirty="0" smtClean="0">
                <a:solidFill>
                  <a:schemeClr val="bg1"/>
                </a:solidFill>
              </a:rPr>
              <a:t>Způsoby užití: ústně (tablety), kouřením (krystalky), šňupáním, injekčně</a:t>
            </a:r>
          </a:p>
          <a:p>
            <a:pPr algn="just"/>
            <a:r>
              <a:rPr lang="cs-CZ" dirty="0" smtClean="0">
                <a:solidFill>
                  <a:schemeClr val="bg1"/>
                </a:solidFill>
              </a:rPr>
              <a:t>Účinky: ztráta chuti k jídlu, nadměrné pocení, nespavost, vysoká hovornost, velká stimulace, několikanásobně zvýšené sebevědomí, falešný pocit obrovské síly, silná euforie, potřeba překotné činnosti, odstranění zábran, agresivita, panika, soustředěnost, dojezd (těžká deprese, úzkost, paranoia, stihomam, halucinace)</a:t>
            </a:r>
          </a:p>
          <a:p>
            <a:pPr algn="just"/>
            <a:r>
              <a:rPr lang="cs-CZ" dirty="0" smtClean="0">
                <a:solidFill>
                  <a:schemeClr val="bg1"/>
                </a:solidFill>
              </a:rPr>
              <a:t>Závislost: psychická, někdy fyzická</a:t>
            </a:r>
          </a:p>
          <a:p>
            <a:pPr algn="just"/>
            <a:r>
              <a:rPr lang="cs-CZ" dirty="0" smtClean="0">
                <a:solidFill>
                  <a:schemeClr val="bg1"/>
                </a:solidFill>
              </a:rPr>
              <a:t>Škodlivost a rizika: hubnutí, bledost, kažení a vypadávání zubů, dlouhodobá paranoia, poškození srdce a jater, smrt z předávkování</a:t>
            </a:r>
            <a:endParaRPr lang="cs-CZ" dirty="0">
              <a:solidFill>
                <a:schemeClr val="bg1"/>
              </a:solidFill>
            </a:endParaRPr>
          </a:p>
        </p:txBody>
      </p:sp>
      <p:pic>
        <p:nvPicPr>
          <p:cNvPr id="5" name="Obrázek 4" descr="pervitin.jpg"/>
          <p:cNvPicPr>
            <a:picLocks noChangeAspect="1"/>
          </p:cNvPicPr>
          <p:nvPr/>
        </p:nvPicPr>
        <p:blipFill>
          <a:blip r:embed="rId3" cstate="print"/>
          <a:stretch>
            <a:fillRect/>
          </a:stretch>
        </p:blipFill>
        <p:spPr>
          <a:xfrm>
            <a:off x="6300192" y="260648"/>
            <a:ext cx="2088232" cy="1566174"/>
          </a:xfrm>
          <a:prstGeom prst="rect">
            <a:avLst/>
          </a:prstGeom>
        </p:spPr>
      </p:pic>
      <p:pic>
        <p:nvPicPr>
          <p:cNvPr id="6" name="Obrázek 5" descr="piko.jpg"/>
          <p:cNvPicPr>
            <a:picLocks noChangeAspect="1"/>
          </p:cNvPicPr>
          <p:nvPr/>
        </p:nvPicPr>
        <p:blipFill>
          <a:blip r:embed="rId4" cstate="print"/>
          <a:stretch>
            <a:fillRect/>
          </a:stretch>
        </p:blipFill>
        <p:spPr>
          <a:xfrm>
            <a:off x="755576" y="116632"/>
            <a:ext cx="2217936" cy="1421495"/>
          </a:xfrm>
          <a:prstGeom prst="rect">
            <a:avLst/>
          </a:prstGeom>
        </p:spPr>
      </p:pic>
      <p:pic>
        <p:nvPicPr>
          <p:cNvPr id="7" name="Obrázek 6" descr="Pervitin_skladacka.jpg"/>
          <p:cNvPicPr>
            <a:picLocks noChangeAspect="1"/>
          </p:cNvPicPr>
          <p:nvPr/>
        </p:nvPicPr>
        <p:blipFill>
          <a:blip r:embed="rId5" cstate="print"/>
          <a:stretch>
            <a:fillRect/>
          </a:stretch>
        </p:blipFill>
        <p:spPr>
          <a:xfrm>
            <a:off x="6300192" y="5301208"/>
            <a:ext cx="1862460" cy="1399506"/>
          </a:xfrm>
          <a:prstGeom prst="rect">
            <a:avLst/>
          </a:prstGeom>
        </p:spPr>
      </p:pic>
      <p:pic>
        <p:nvPicPr>
          <p:cNvPr id="8" name="Obrázek 7" descr="pecka.jpg"/>
          <p:cNvPicPr>
            <a:picLocks noChangeAspect="1"/>
          </p:cNvPicPr>
          <p:nvPr/>
        </p:nvPicPr>
        <p:blipFill>
          <a:blip r:embed="rId6" cstate="print"/>
          <a:stretch>
            <a:fillRect/>
          </a:stretch>
        </p:blipFill>
        <p:spPr>
          <a:xfrm>
            <a:off x="3491880" y="5301208"/>
            <a:ext cx="1905000" cy="1428750"/>
          </a:xfrm>
          <a:prstGeom prst="rect">
            <a:avLst/>
          </a:prstGeom>
        </p:spPr>
      </p:pic>
      <p:pic>
        <p:nvPicPr>
          <p:cNvPr id="9" name="Obrázek 8" descr="meth.jpg"/>
          <p:cNvPicPr>
            <a:picLocks noChangeAspect="1"/>
          </p:cNvPicPr>
          <p:nvPr/>
        </p:nvPicPr>
        <p:blipFill>
          <a:blip r:embed="rId7" cstate="print"/>
          <a:stretch>
            <a:fillRect/>
          </a:stretch>
        </p:blipFill>
        <p:spPr>
          <a:xfrm>
            <a:off x="971600" y="5301208"/>
            <a:ext cx="1752228" cy="139065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OSTATN</a:t>
            </a:r>
            <a:r>
              <a:rPr lang="cs-CZ" dirty="0" smtClean="0">
                <a:solidFill>
                  <a:srgbClr val="FFFF00"/>
                </a:solidFill>
                <a:latin typeface="Arial Black" pitchFamily="34" charset="0"/>
                <a:cs typeface="Aharoni" pitchFamily="2" charset="-79"/>
              </a:rPr>
              <a:t>Í</a:t>
            </a:r>
            <a:r>
              <a:rPr lang="cs-CZ" dirty="0" smtClean="0">
                <a:solidFill>
                  <a:srgbClr val="FFFF00"/>
                </a:solidFill>
                <a:latin typeface="Aharoni" pitchFamily="2" charset="-79"/>
                <a:cs typeface="Aharoni" pitchFamily="2" charset="-79"/>
              </a:rPr>
              <a:t> STIMULANTY</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lstStyle/>
          <a:p>
            <a:r>
              <a:rPr lang="cs-CZ" dirty="0" err="1" smtClean="0">
                <a:solidFill>
                  <a:schemeClr val="bg1"/>
                </a:solidFill>
              </a:rPr>
              <a:t>Čat</a:t>
            </a:r>
            <a:r>
              <a:rPr lang="cs-CZ" dirty="0" smtClean="0">
                <a:solidFill>
                  <a:schemeClr val="bg1"/>
                </a:solidFill>
              </a:rPr>
              <a:t>, amfetamin, </a:t>
            </a:r>
            <a:r>
              <a:rPr lang="cs-CZ" dirty="0" err="1" smtClean="0">
                <a:solidFill>
                  <a:schemeClr val="bg1"/>
                </a:solidFill>
              </a:rPr>
              <a:t>mefedron</a:t>
            </a:r>
            <a:r>
              <a:rPr lang="cs-CZ" dirty="0" smtClean="0">
                <a:solidFill>
                  <a:schemeClr val="bg1"/>
                </a:solidFill>
              </a:rPr>
              <a:t>, PMA, </a:t>
            </a:r>
            <a:r>
              <a:rPr lang="cs-CZ" dirty="0" err="1" smtClean="0">
                <a:solidFill>
                  <a:schemeClr val="bg1"/>
                </a:solidFill>
              </a:rPr>
              <a:t>fenmetrazin</a:t>
            </a:r>
            <a:endParaRPr lang="cs-CZ" dirty="0">
              <a:solidFill>
                <a:schemeClr val="bg1"/>
              </a:solidFill>
            </a:endParaRPr>
          </a:p>
        </p:txBody>
      </p:sp>
      <p:pic>
        <p:nvPicPr>
          <p:cNvPr id="5" name="Obrázek 4" descr="fenmetrak.jpg"/>
          <p:cNvPicPr>
            <a:picLocks noChangeAspect="1"/>
          </p:cNvPicPr>
          <p:nvPr/>
        </p:nvPicPr>
        <p:blipFill>
          <a:blip r:embed="rId3" cstate="print"/>
          <a:stretch>
            <a:fillRect/>
          </a:stretch>
        </p:blipFill>
        <p:spPr>
          <a:xfrm>
            <a:off x="539552" y="2276872"/>
            <a:ext cx="2125768" cy="2160240"/>
          </a:xfrm>
          <a:prstGeom prst="rect">
            <a:avLst/>
          </a:prstGeom>
        </p:spPr>
      </p:pic>
      <p:pic>
        <p:nvPicPr>
          <p:cNvPr id="6" name="Obrázek 5" descr="mef.jpg"/>
          <p:cNvPicPr>
            <a:picLocks noChangeAspect="1"/>
          </p:cNvPicPr>
          <p:nvPr/>
        </p:nvPicPr>
        <p:blipFill>
          <a:blip r:embed="rId4" cstate="print"/>
          <a:stretch>
            <a:fillRect/>
          </a:stretch>
        </p:blipFill>
        <p:spPr>
          <a:xfrm>
            <a:off x="3203848" y="2420888"/>
            <a:ext cx="2813618" cy="2088232"/>
          </a:xfrm>
          <a:prstGeom prst="rect">
            <a:avLst/>
          </a:prstGeom>
        </p:spPr>
      </p:pic>
      <p:pic>
        <p:nvPicPr>
          <p:cNvPr id="7" name="Obrázek 6" descr="PMA.jpg"/>
          <p:cNvPicPr>
            <a:picLocks noChangeAspect="1"/>
          </p:cNvPicPr>
          <p:nvPr/>
        </p:nvPicPr>
        <p:blipFill>
          <a:blip r:embed="rId5" cstate="print"/>
          <a:stretch>
            <a:fillRect/>
          </a:stretch>
        </p:blipFill>
        <p:spPr>
          <a:xfrm>
            <a:off x="5580112" y="4941168"/>
            <a:ext cx="2481350" cy="1656184"/>
          </a:xfrm>
          <a:prstGeom prst="rect">
            <a:avLst/>
          </a:prstGeom>
        </p:spPr>
      </p:pic>
      <p:pic>
        <p:nvPicPr>
          <p:cNvPr id="8" name="Obrázek 7" descr="Amfetamin.jpg"/>
          <p:cNvPicPr>
            <a:picLocks noChangeAspect="1"/>
          </p:cNvPicPr>
          <p:nvPr/>
        </p:nvPicPr>
        <p:blipFill>
          <a:blip r:embed="rId6" cstate="print"/>
          <a:stretch>
            <a:fillRect/>
          </a:stretch>
        </p:blipFill>
        <p:spPr>
          <a:xfrm>
            <a:off x="6444208" y="2564904"/>
            <a:ext cx="2540000" cy="1625600"/>
          </a:xfrm>
          <a:prstGeom prst="rect">
            <a:avLst/>
          </a:prstGeom>
        </p:spPr>
      </p:pic>
      <p:pic>
        <p:nvPicPr>
          <p:cNvPr id="9" name="Obrázek 8" descr="Khat1.jpg"/>
          <p:cNvPicPr>
            <a:picLocks noChangeAspect="1"/>
          </p:cNvPicPr>
          <p:nvPr/>
        </p:nvPicPr>
        <p:blipFill>
          <a:blip r:embed="rId7" cstate="print"/>
          <a:stretch>
            <a:fillRect/>
          </a:stretch>
        </p:blipFill>
        <p:spPr>
          <a:xfrm>
            <a:off x="1619672" y="4869160"/>
            <a:ext cx="2585864" cy="17196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Co jsou to drogy?</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lstStyle/>
          <a:p>
            <a:r>
              <a:rPr lang="cs-CZ" dirty="0" smtClean="0">
                <a:solidFill>
                  <a:schemeClr val="bg1"/>
                </a:solidFill>
              </a:rPr>
              <a:t>látky </a:t>
            </a:r>
            <a:r>
              <a:rPr lang="cs-CZ" dirty="0" smtClean="0">
                <a:solidFill>
                  <a:schemeClr val="bg1"/>
                </a:solidFill>
              </a:rPr>
              <a:t>určitým způsobem měnící stav člověka</a:t>
            </a:r>
          </a:p>
          <a:p>
            <a:r>
              <a:rPr lang="cs-CZ" dirty="0" smtClean="0">
                <a:solidFill>
                  <a:schemeClr val="bg1"/>
                </a:solidFill>
              </a:rPr>
              <a:t>jsou </a:t>
            </a:r>
            <a:r>
              <a:rPr lang="cs-CZ" dirty="0" smtClean="0">
                <a:solidFill>
                  <a:schemeClr val="bg1"/>
                </a:solidFill>
              </a:rPr>
              <a:t>zdraví škodlivé</a:t>
            </a:r>
          </a:p>
          <a:p>
            <a:r>
              <a:rPr lang="cs-CZ" dirty="0" smtClean="0">
                <a:solidFill>
                  <a:schemeClr val="bg1"/>
                </a:solidFill>
              </a:rPr>
              <a:t>lze </a:t>
            </a:r>
            <a:r>
              <a:rPr lang="cs-CZ" dirty="0" smtClean="0">
                <a:solidFill>
                  <a:schemeClr val="bg1"/>
                </a:solidFill>
              </a:rPr>
              <a:t>si na nich vypěstovat </a:t>
            </a:r>
            <a:r>
              <a:rPr lang="cs-CZ" b="1" dirty="0" smtClean="0">
                <a:solidFill>
                  <a:schemeClr val="bg1"/>
                </a:solidFill>
              </a:rPr>
              <a:t>závislost</a:t>
            </a:r>
          </a:p>
          <a:p>
            <a:r>
              <a:rPr lang="cs-CZ" dirty="0" smtClean="0">
                <a:solidFill>
                  <a:schemeClr val="bg1"/>
                </a:solidFill>
              </a:rPr>
              <a:t>JEDY/LÉKY ???</a:t>
            </a:r>
            <a:endParaRPr lang="cs-CZ" dirty="0">
              <a:solidFill>
                <a:schemeClr val="bg1"/>
              </a:solidFill>
            </a:endParaRPr>
          </a:p>
        </p:txBody>
      </p:sp>
      <p:pic>
        <p:nvPicPr>
          <p:cNvPr id="5" name="Obrázek 4" descr="10.jpg"/>
          <p:cNvPicPr>
            <a:picLocks noChangeAspect="1"/>
          </p:cNvPicPr>
          <p:nvPr/>
        </p:nvPicPr>
        <p:blipFill>
          <a:blip r:embed="rId3" cstate="print"/>
          <a:stretch>
            <a:fillRect/>
          </a:stretch>
        </p:blipFill>
        <p:spPr>
          <a:xfrm>
            <a:off x="5436096" y="3501008"/>
            <a:ext cx="3456384" cy="3025281"/>
          </a:xfrm>
          <a:prstGeom prst="rect">
            <a:avLst/>
          </a:prstGeom>
        </p:spPr>
      </p:pic>
      <p:pic>
        <p:nvPicPr>
          <p:cNvPr id="6" name="Obrázek 5" descr="12.jpg"/>
          <p:cNvPicPr>
            <a:picLocks noChangeAspect="1"/>
          </p:cNvPicPr>
          <p:nvPr/>
        </p:nvPicPr>
        <p:blipFill>
          <a:blip r:embed="rId4" cstate="print"/>
          <a:stretch>
            <a:fillRect/>
          </a:stretch>
        </p:blipFill>
        <p:spPr>
          <a:xfrm>
            <a:off x="2627784" y="4077072"/>
            <a:ext cx="2325638" cy="2325638"/>
          </a:xfrm>
          <a:prstGeom prst="rect">
            <a:avLst/>
          </a:prstGeom>
        </p:spPr>
      </p:pic>
      <p:pic>
        <p:nvPicPr>
          <p:cNvPr id="7" name="Obrázek 6" descr="13.jpg"/>
          <p:cNvPicPr>
            <a:picLocks noChangeAspect="1"/>
          </p:cNvPicPr>
          <p:nvPr/>
        </p:nvPicPr>
        <p:blipFill>
          <a:blip r:embed="rId5" cstate="print"/>
          <a:stretch>
            <a:fillRect/>
          </a:stretch>
        </p:blipFill>
        <p:spPr>
          <a:xfrm>
            <a:off x="323528" y="4077072"/>
            <a:ext cx="1828800" cy="2438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Zástupný symbol pro obsah 3" descr="pozadi2.png"/>
          <p:cNvPicPr>
            <a:picLocks noGrp="1" noChangeAspect="1"/>
          </p:cNvPicPr>
          <p:nvPr>
            <p:ph idx="1"/>
          </p:nvPr>
        </p:nvPicPr>
        <p:blipFill>
          <a:blip r:embed="rId2" cstate="print"/>
          <a:stretch>
            <a:fillRect/>
          </a:stretch>
        </p:blipFill>
        <p:spPr>
          <a:xfrm>
            <a:off x="0" y="0"/>
            <a:ext cx="9144000" cy="6858000"/>
          </a:xfrm>
        </p:spPr>
      </p:pic>
      <p:sp>
        <p:nvSpPr>
          <p:cNvPr id="2" name="Nadpis 1"/>
          <p:cNvSpPr>
            <a:spLocks noGrp="1"/>
          </p:cNvSpPr>
          <p:nvPr>
            <p:ph type="title"/>
          </p:nvPr>
        </p:nvSpPr>
        <p:spPr>
          <a:xfrm>
            <a:off x="467544" y="980728"/>
            <a:ext cx="8229600" cy="1143000"/>
          </a:xfrm>
        </p:spPr>
        <p:txBody>
          <a:bodyPr/>
          <a:lstStyle/>
          <a:p>
            <a:r>
              <a:rPr lang="cs-CZ" dirty="0" smtClean="0">
                <a:solidFill>
                  <a:srgbClr val="FFC000"/>
                </a:solidFill>
                <a:latin typeface="Bodoni MT Black" pitchFamily="18" charset="0"/>
              </a:rPr>
              <a:t>OPIÁTY </a:t>
            </a:r>
            <a:endParaRPr lang="cs-CZ" dirty="0">
              <a:solidFill>
                <a:srgbClr val="FFC000"/>
              </a:solidFill>
              <a:latin typeface="Bodoni MT Black" pitchFamily="18" charset="0"/>
            </a:endParaRPr>
          </a:p>
        </p:txBody>
      </p:sp>
      <p:pic>
        <p:nvPicPr>
          <p:cNvPr id="5" name="Obrázek 4" descr="opiaty2.jpg"/>
          <p:cNvPicPr>
            <a:picLocks noChangeAspect="1"/>
          </p:cNvPicPr>
          <p:nvPr/>
        </p:nvPicPr>
        <p:blipFill>
          <a:blip r:embed="rId3" cstate="print"/>
          <a:stretch>
            <a:fillRect/>
          </a:stretch>
        </p:blipFill>
        <p:spPr>
          <a:xfrm>
            <a:off x="1691680" y="2564904"/>
            <a:ext cx="5904656" cy="278995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OPIUM</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a:xfrm>
            <a:off x="457200" y="1844824"/>
            <a:ext cx="8229600" cy="4281339"/>
          </a:xfrm>
        </p:spPr>
        <p:txBody>
          <a:bodyPr/>
          <a:lstStyle/>
          <a:p>
            <a:pPr algn="just"/>
            <a:r>
              <a:rPr lang="cs-CZ" dirty="0" smtClean="0">
                <a:solidFill>
                  <a:schemeClr val="bg1"/>
                </a:solidFill>
              </a:rPr>
              <a:t>Získává se z nezralých makovic</a:t>
            </a:r>
          </a:p>
          <a:p>
            <a:pPr algn="just"/>
            <a:r>
              <a:rPr lang="cs-CZ" dirty="0" smtClean="0">
                <a:solidFill>
                  <a:schemeClr val="bg1"/>
                </a:solidFill>
              </a:rPr>
              <a:t>Způsoby užití: kouření, ústně </a:t>
            </a:r>
          </a:p>
          <a:p>
            <a:pPr algn="just"/>
            <a:r>
              <a:rPr lang="cs-CZ" dirty="0" smtClean="0">
                <a:solidFill>
                  <a:schemeClr val="bg1"/>
                </a:solidFill>
              </a:rPr>
              <a:t>Účinky: euforie, uvolnění, zasněnost, dobrá nálada, necitlivost k bolesti, halucinace</a:t>
            </a:r>
          </a:p>
          <a:p>
            <a:pPr algn="just"/>
            <a:r>
              <a:rPr lang="cs-CZ" dirty="0" smtClean="0">
                <a:solidFill>
                  <a:schemeClr val="bg1"/>
                </a:solidFill>
              </a:rPr>
              <a:t>Závislost: psychická, fyzická</a:t>
            </a:r>
          </a:p>
          <a:p>
            <a:pPr algn="just"/>
            <a:r>
              <a:rPr lang="cs-CZ" dirty="0" smtClean="0">
                <a:solidFill>
                  <a:schemeClr val="bg1"/>
                </a:solidFill>
              </a:rPr>
              <a:t>Škodlivost a rizika: poškození plic, poruchy krevního oběhu, zažívací potíže</a:t>
            </a:r>
            <a:endParaRPr lang="cs-CZ" dirty="0">
              <a:solidFill>
                <a:schemeClr val="bg1"/>
              </a:solidFill>
            </a:endParaRPr>
          </a:p>
        </p:txBody>
      </p:sp>
      <p:pic>
        <p:nvPicPr>
          <p:cNvPr id="5" name="Obrázek 4" descr="703px-raw_opium.jpg"/>
          <p:cNvPicPr>
            <a:picLocks noChangeAspect="1"/>
          </p:cNvPicPr>
          <p:nvPr/>
        </p:nvPicPr>
        <p:blipFill>
          <a:blip r:embed="rId3" cstate="print"/>
          <a:stretch>
            <a:fillRect/>
          </a:stretch>
        </p:blipFill>
        <p:spPr>
          <a:xfrm>
            <a:off x="6228184" y="404664"/>
            <a:ext cx="2569468" cy="2192613"/>
          </a:xfrm>
          <a:prstGeom prst="rect">
            <a:avLst/>
          </a:prstGeom>
        </p:spPr>
      </p:pic>
      <p:pic>
        <p:nvPicPr>
          <p:cNvPr id="6" name="Obrázek 5" descr="Afghanistan-Opium.jpg"/>
          <p:cNvPicPr>
            <a:picLocks noChangeAspect="1"/>
          </p:cNvPicPr>
          <p:nvPr/>
        </p:nvPicPr>
        <p:blipFill>
          <a:blip r:embed="rId4" cstate="print"/>
          <a:stretch>
            <a:fillRect/>
          </a:stretch>
        </p:blipFill>
        <p:spPr>
          <a:xfrm>
            <a:off x="6930944" y="5229200"/>
            <a:ext cx="1013503" cy="1501108"/>
          </a:xfrm>
          <a:prstGeom prst="rect">
            <a:avLst/>
          </a:prstGeom>
        </p:spPr>
      </p:pic>
      <p:pic>
        <p:nvPicPr>
          <p:cNvPr id="7" name="Obrázek 6" descr="opium121.jpg"/>
          <p:cNvPicPr>
            <a:picLocks noChangeAspect="1"/>
          </p:cNvPicPr>
          <p:nvPr/>
        </p:nvPicPr>
        <p:blipFill>
          <a:blip r:embed="rId5" cstate="print"/>
          <a:stretch>
            <a:fillRect/>
          </a:stretch>
        </p:blipFill>
        <p:spPr>
          <a:xfrm>
            <a:off x="827584" y="116632"/>
            <a:ext cx="1229046" cy="15567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HEROIN</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normAutofit fontScale="85000" lnSpcReduction="10000"/>
          </a:bodyPr>
          <a:lstStyle/>
          <a:p>
            <a:r>
              <a:rPr lang="cs-CZ" dirty="0" smtClean="0">
                <a:solidFill>
                  <a:schemeClr val="bg1"/>
                </a:solidFill>
              </a:rPr>
              <a:t>Slangové názvy: </a:t>
            </a:r>
            <a:r>
              <a:rPr lang="cs-CZ" dirty="0" err="1" smtClean="0">
                <a:solidFill>
                  <a:schemeClr val="bg1"/>
                </a:solidFill>
              </a:rPr>
              <a:t>herák</a:t>
            </a:r>
            <a:r>
              <a:rPr lang="cs-CZ" dirty="0" smtClean="0">
                <a:solidFill>
                  <a:schemeClr val="bg1"/>
                </a:solidFill>
              </a:rPr>
              <a:t>, </a:t>
            </a:r>
            <a:r>
              <a:rPr lang="cs-CZ" dirty="0" err="1" smtClean="0">
                <a:solidFill>
                  <a:schemeClr val="bg1"/>
                </a:solidFill>
              </a:rPr>
              <a:t>héro</a:t>
            </a:r>
            <a:r>
              <a:rPr lang="cs-CZ" dirty="0" smtClean="0">
                <a:solidFill>
                  <a:schemeClr val="bg1"/>
                </a:solidFill>
              </a:rPr>
              <a:t>, </a:t>
            </a:r>
            <a:r>
              <a:rPr lang="cs-CZ" dirty="0" err="1" smtClean="0">
                <a:solidFill>
                  <a:schemeClr val="bg1"/>
                </a:solidFill>
              </a:rPr>
              <a:t>háčko</a:t>
            </a:r>
            <a:r>
              <a:rPr lang="cs-CZ" dirty="0" smtClean="0">
                <a:solidFill>
                  <a:schemeClr val="bg1"/>
                </a:solidFill>
              </a:rPr>
              <a:t>, kámen</a:t>
            </a:r>
          </a:p>
          <a:p>
            <a:r>
              <a:rPr lang="cs-CZ" dirty="0" smtClean="0">
                <a:solidFill>
                  <a:schemeClr val="bg1"/>
                </a:solidFill>
              </a:rPr>
              <a:t>Způsoby užití: kouřením, šňupáním, injekčně</a:t>
            </a:r>
          </a:p>
          <a:p>
            <a:r>
              <a:rPr lang="cs-CZ" dirty="0" smtClean="0">
                <a:solidFill>
                  <a:schemeClr val="bg1"/>
                </a:solidFill>
              </a:rPr>
              <a:t>Účinky: sucho v ústech, poruchy koordinace, chraplavý hlas, teplo na kůži, prudký nával omámení, tělesný útlum, zklidnění, uvolnění, snížení nebo odstranění pocitu bolesti, pocit vzdálení se realitě</a:t>
            </a:r>
          </a:p>
          <a:p>
            <a:r>
              <a:rPr lang="cs-CZ" dirty="0" smtClean="0">
                <a:solidFill>
                  <a:schemeClr val="bg1"/>
                </a:solidFill>
              </a:rPr>
              <a:t>Závislost: psychická, fyzická</a:t>
            </a:r>
          </a:p>
          <a:p>
            <a:r>
              <a:rPr lang="cs-CZ" dirty="0" smtClean="0">
                <a:solidFill>
                  <a:schemeClr val="bg1"/>
                </a:solidFill>
              </a:rPr>
              <a:t>Škodlivost a rizika: slabost, bledost, impotence, poruchy paměti, neschopnost dosažení orgasmu, zvýšené riziko vzniku tuberkulózy nebo artritidy, poškození jater, ledvin a srdce, smrt z předávkování</a:t>
            </a:r>
            <a:endParaRPr lang="cs-CZ" dirty="0">
              <a:solidFill>
                <a:schemeClr val="bg1"/>
              </a:solidFill>
            </a:endParaRPr>
          </a:p>
        </p:txBody>
      </p:sp>
      <p:pic>
        <p:nvPicPr>
          <p:cNvPr id="5" name="Obrázek 4" descr="herak.gif"/>
          <p:cNvPicPr>
            <a:picLocks noChangeAspect="1"/>
          </p:cNvPicPr>
          <p:nvPr/>
        </p:nvPicPr>
        <p:blipFill>
          <a:blip r:embed="rId3" cstate="print"/>
          <a:stretch>
            <a:fillRect/>
          </a:stretch>
        </p:blipFill>
        <p:spPr>
          <a:xfrm>
            <a:off x="8028384" y="3068960"/>
            <a:ext cx="1008112" cy="1296144"/>
          </a:xfrm>
          <a:prstGeom prst="rect">
            <a:avLst/>
          </a:prstGeom>
        </p:spPr>
      </p:pic>
      <p:pic>
        <p:nvPicPr>
          <p:cNvPr id="6" name="Obrázek 5" descr="heroin_asian.jpg"/>
          <p:cNvPicPr>
            <a:picLocks noChangeAspect="1"/>
          </p:cNvPicPr>
          <p:nvPr/>
        </p:nvPicPr>
        <p:blipFill>
          <a:blip r:embed="rId4" cstate="print"/>
          <a:stretch>
            <a:fillRect/>
          </a:stretch>
        </p:blipFill>
        <p:spPr>
          <a:xfrm>
            <a:off x="6300192" y="188640"/>
            <a:ext cx="2127254" cy="1386110"/>
          </a:xfrm>
          <a:prstGeom prst="rect">
            <a:avLst/>
          </a:prstGeom>
        </p:spPr>
      </p:pic>
      <p:pic>
        <p:nvPicPr>
          <p:cNvPr id="7" name="Obrázek 6" descr="heroin_powder1.jpg"/>
          <p:cNvPicPr>
            <a:picLocks noChangeAspect="1"/>
          </p:cNvPicPr>
          <p:nvPr/>
        </p:nvPicPr>
        <p:blipFill>
          <a:blip r:embed="rId5" cstate="print"/>
          <a:stretch>
            <a:fillRect/>
          </a:stretch>
        </p:blipFill>
        <p:spPr>
          <a:xfrm>
            <a:off x="755576" y="116632"/>
            <a:ext cx="2195736" cy="1361663"/>
          </a:xfrm>
          <a:prstGeom prst="rect">
            <a:avLst/>
          </a:prstGeom>
        </p:spPr>
      </p:pic>
      <p:pic>
        <p:nvPicPr>
          <p:cNvPr id="8" name="Obrázek 7" descr="becko.jpg"/>
          <p:cNvPicPr>
            <a:picLocks noChangeAspect="1"/>
          </p:cNvPicPr>
          <p:nvPr/>
        </p:nvPicPr>
        <p:blipFill>
          <a:blip r:embed="rId6" cstate="print"/>
          <a:stretch>
            <a:fillRect/>
          </a:stretch>
        </p:blipFill>
        <p:spPr>
          <a:xfrm>
            <a:off x="7740352" y="4725144"/>
            <a:ext cx="1273477" cy="865086"/>
          </a:xfrm>
          <a:prstGeom prst="rect">
            <a:avLst/>
          </a:prstGeom>
        </p:spPr>
      </p:pic>
      <p:pic>
        <p:nvPicPr>
          <p:cNvPr id="9" name="Obrázek 8" descr="becko.png"/>
          <p:cNvPicPr>
            <a:picLocks noChangeAspect="1"/>
          </p:cNvPicPr>
          <p:nvPr/>
        </p:nvPicPr>
        <p:blipFill>
          <a:blip r:embed="rId7" cstate="print"/>
          <a:stretch>
            <a:fillRect/>
          </a:stretch>
        </p:blipFill>
        <p:spPr>
          <a:xfrm>
            <a:off x="1619672" y="6237312"/>
            <a:ext cx="3064118" cy="43681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OSTATN</a:t>
            </a:r>
            <a:r>
              <a:rPr lang="cs-CZ" dirty="0" smtClean="0">
                <a:solidFill>
                  <a:srgbClr val="FFFF00"/>
                </a:solidFill>
                <a:latin typeface="Arial Black" pitchFamily="34" charset="0"/>
                <a:cs typeface="Aharoni" pitchFamily="2" charset="-79"/>
              </a:rPr>
              <a:t>Í</a:t>
            </a:r>
            <a:r>
              <a:rPr lang="cs-CZ" dirty="0" smtClean="0">
                <a:solidFill>
                  <a:srgbClr val="FFFF00"/>
                </a:solidFill>
                <a:latin typeface="Aharoni" pitchFamily="2" charset="-79"/>
                <a:cs typeface="Aharoni" pitchFamily="2" charset="-79"/>
              </a:rPr>
              <a:t> OPI</a:t>
            </a:r>
            <a:r>
              <a:rPr lang="cs-CZ" dirty="0" smtClean="0">
                <a:solidFill>
                  <a:srgbClr val="FFFF00"/>
                </a:solidFill>
                <a:latin typeface="Arial Black" pitchFamily="34" charset="0"/>
                <a:cs typeface="Aharoni" pitchFamily="2" charset="-79"/>
              </a:rPr>
              <a:t>Á</a:t>
            </a:r>
            <a:r>
              <a:rPr lang="cs-CZ" dirty="0" smtClean="0">
                <a:solidFill>
                  <a:srgbClr val="FFFF00"/>
                </a:solidFill>
                <a:latin typeface="Aharoni" pitchFamily="2" charset="-79"/>
                <a:cs typeface="Aharoni" pitchFamily="2" charset="-79"/>
              </a:rPr>
              <a:t>TY</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lstStyle/>
          <a:p>
            <a:r>
              <a:rPr lang="cs-CZ" dirty="0" smtClean="0">
                <a:solidFill>
                  <a:schemeClr val="bg1"/>
                </a:solidFill>
              </a:rPr>
              <a:t>Kodein, metadon, morfin, </a:t>
            </a:r>
            <a:r>
              <a:rPr lang="cs-CZ" dirty="0" err="1" smtClean="0">
                <a:solidFill>
                  <a:schemeClr val="bg1"/>
                </a:solidFill>
              </a:rPr>
              <a:t>fentanyl</a:t>
            </a:r>
            <a:endParaRPr lang="cs-CZ" dirty="0">
              <a:solidFill>
                <a:schemeClr val="bg1"/>
              </a:solidFill>
            </a:endParaRPr>
          </a:p>
        </p:txBody>
      </p:sp>
      <p:pic>
        <p:nvPicPr>
          <p:cNvPr id="5" name="Obrázek 4" descr="fenta.png"/>
          <p:cNvPicPr>
            <a:picLocks noChangeAspect="1"/>
          </p:cNvPicPr>
          <p:nvPr/>
        </p:nvPicPr>
        <p:blipFill>
          <a:blip r:embed="rId3" cstate="print"/>
          <a:stretch>
            <a:fillRect/>
          </a:stretch>
        </p:blipFill>
        <p:spPr>
          <a:xfrm>
            <a:off x="2411760" y="4365104"/>
            <a:ext cx="2778274" cy="2013945"/>
          </a:xfrm>
          <a:prstGeom prst="rect">
            <a:avLst/>
          </a:prstGeom>
        </p:spPr>
      </p:pic>
      <p:pic>
        <p:nvPicPr>
          <p:cNvPr id="6" name="Obrázek 5" descr="kacko.jpeg"/>
          <p:cNvPicPr>
            <a:picLocks noChangeAspect="1"/>
          </p:cNvPicPr>
          <p:nvPr/>
        </p:nvPicPr>
        <p:blipFill>
          <a:blip r:embed="rId4" cstate="print"/>
          <a:stretch>
            <a:fillRect/>
          </a:stretch>
        </p:blipFill>
        <p:spPr>
          <a:xfrm>
            <a:off x="4860032" y="2420888"/>
            <a:ext cx="2520280" cy="1596177"/>
          </a:xfrm>
          <a:prstGeom prst="rect">
            <a:avLst/>
          </a:prstGeom>
        </p:spPr>
      </p:pic>
      <p:pic>
        <p:nvPicPr>
          <p:cNvPr id="7" name="Obrázek 6" descr="morfin.jpg"/>
          <p:cNvPicPr>
            <a:picLocks noChangeAspect="1"/>
          </p:cNvPicPr>
          <p:nvPr/>
        </p:nvPicPr>
        <p:blipFill>
          <a:blip r:embed="rId5" cstate="print"/>
          <a:stretch>
            <a:fillRect/>
          </a:stretch>
        </p:blipFill>
        <p:spPr>
          <a:xfrm>
            <a:off x="6300192" y="4293096"/>
            <a:ext cx="2001149" cy="1961126"/>
          </a:xfrm>
          <a:prstGeom prst="rect">
            <a:avLst/>
          </a:prstGeom>
        </p:spPr>
      </p:pic>
      <p:pic>
        <p:nvPicPr>
          <p:cNvPr id="8" name="Obrázek 7" descr="mtadon.jpg"/>
          <p:cNvPicPr>
            <a:picLocks noChangeAspect="1"/>
          </p:cNvPicPr>
          <p:nvPr/>
        </p:nvPicPr>
        <p:blipFill>
          <a:blip r:embed="rId6" cstate="print"/>
          <a:stretch>
            <a:fillRect/>
          </a:stretch>
        </p:blipFill>
        <p:spPr>
          <a:xfrm>
            <a:off x="827584" y="2492896"/>
            <a:ext cx="2190750" cy="16383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Zástupný symbol pro obsah 3" descr="pozadi2.png"/>
          <p:cNvPicPr>
            <a:picLocks noGrp="1" noChangeAspect="1"/>
          </p:cNvPicPr>
          <p:nvPr>
            <p:ph idx="1"/>
          </p:nvPr>
        </p:nvPicPr>
        <p:blipFill>
          <a:blip r:embed="rId2" cstate="print"/>
          <a:stretch>
            <a:fillRect/>
          </a:stretch>
        </p:blipFill>
        <p:spPr>
          <a:xfrm>
            <a:off x="0" y="0"/>
            <a:ext cx="9144000" cy="6864086"/>
          </a:xfrm>
        </p:spPr>
      </p:pic>
      <p:sp>
        <p:nvSpPr>
          <p:cNvPr id="2" name="Nadpis 1"/>
          <p:cNvSpPr>
            <a:spLocks noGrp="1"/>
          </p:cNvSpPr>
          <p:nvPr>
            <p:ph type="title"/>
          </p:nvPr>
        </p:nvSpPr>
        <p:spPr>
          <a:xfrm>
            <a:off x="467544" y="908720"/>
            <a:ext cx="8229600" cy="1143000"/>
          </a:xfrm>
        </p:spPr>
        <p:txBody>
          <a:bodyPr>
            <a:normAutofit/>
          </a:bodyPr>
          <a:lstStyle/>
          <a:p>
            <a:r>
              <a:rPr lang="cs-CZ" dirty="0" smtClean="0">
                <a:solidFill>
                  <a:schemeClr val="accent5">
                    <a:lumMod val="60000"/>
                    <a:lumOff val="40000"/>
                  </a:schemeClr>
                </a:solidFill>
                <a:latin typeface="Bodoni MT Black" pitchFamily="18" charset="0"/>
              </a:rPr>
              <a:t>PSYCHOTROPNÍ LÁTKY</a:t>
            </a:r>
            <a:endParaRPr lang="cs-CZ" dirty="0">
              <a:solidFill>
                <a:schemeClr val="accent5">
                  <a:lumMod val="60000"/>
                  <a:lumOff val="40000"/>
                </a:schemeClr>
              </a:solidFill>
              <a:latin typeface="Bodoni MT Black" pitchFamily="18" charset="0"/>
            </a:endParaRPr>
          </a:p>
        </p:txBody>
      </p:sp>
      <p:pic>
        <p:nvPicPr>
          <p:cNvPr id="5" name="Obrázek 4" descr="léky.jpg"/>
          <p:cNvPicPr>
            <a:picLocks noChangeAspect="1"/>
          </p:cNvPicPr>
          <p:nvPr/>
        </p:nvPicPr>
        <p:blipFill>
          <a:blip r:embed="rId3" cstate="print"/>
          <a:stretch>
            <a:fillRect/>
          </a:stretch>
        </p:blipFill>
        <p:spPr>
          <a:xfrm>
            <a:off x="1331640" y="2564904"/>
            <a:ext cx="6263418" cy="352839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NEUROL</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a:xfrm>
            <a:off x="457200" y="1916832"/>
            <a:ext cx="8229600" cy="4209331"/>
          </a:xfrm>
        </p:spPr>
        <p:txBody>
          <a:bodyPr>
            <a:normAutofit lnSpcReduction="10000"/>
          </a:bodyPr>
          <a:lstStyle/>
          <a:p>
            <a:pPr algn="just"/>
            <a:r>
              <a:rPr lang="cs-CZ" dirty="0" smtClean="0">
                <a:solidFill>
                  <a:schemeClr val="bg1"/>
                </a:solidFill>
              </a:rPr>
              <a:t>Jiné názvy: </a:t>
            </a:r>
            <a:r>
              <a:rPr lang="cs-CZ" dirty="0" err="1" smtClean="0">
                <a:solidFill>
                  <a:schemeClr val="bg1"/>
                </a:solidFill>
              </a:rPr>
              <a:t>alprax</a:t>
            </a:r>
            <a:r>
              <a:rPr lang="cs-CZ" dirty="0" smtClean="0">
                <a:solidFill>
                  <a:schemeClr val="bg1"/>
                </a:solidFill>
              </a:rPr>
              <a:t>, </a:t>
            </a:r>
            <a:r>
              <a:rPr lang="cs-CZ" dirty="0" err="1" smtClean="0">
                <a:solidFill>
                  <a:schemeClr val="bg1"/>
                </a:solidFill>
              </a:rPr>
              <a:t>xanax</a:t>
            </a:r>
            <a:r>
              <a:rPr lang="cs-CZ" dirty="0" smtClean="0">
                <a:solidFill>
                  <a:schemeClr val="bg1"/>
                </a:solidFill>
              </a:rPr>
              <a:t>, </a:t>
            </a:r>
            <a:r>
              <a:rPr lang="cs-CZ" dirty="0" err="1" smtClean="0">
                <a:solidFill>
                  <a:schemeClr val="bg1"/>
                </a:solidFill>
              </a:rPr>
              <a:t>frontin</a:t>
            </a:r>
            <a:r>
              <a:rPr lang="cs-CZ" dirty="0" smtClean="0">
                <a:solidFill>
                  <a:schemeClr val="bg1"/>
                </a:solidFill>
              </a:rPr>
              <a:t>, </a:t>
            </a:r>
            <a:r>
              <a:rPr lang="cs-CZ" dirty="0" err="1" smtClean="0">
                <a:solidFill>
                  <a:schemeClr val="bg1"/>
                </a:solidFill>
              </a:rPr>
              <a:t>helex</a:t>
            </a:r>
            <a:endParaRPr lang="cs-CZ" dirty="0" smtClean="0">
              <a:solidFill>
                <a:schemeClr val="bg1"/>
              </a:solidFill>
            </a:endParaRPr>
          </a:p>
          <a:p>
            <a:pPr algn="just"/>
            <a:r>
              <a:rPr lang="cs-CZ" dirty="0" smtClean="0">
                <a:solidFill>
                  <a:schemeClr val="bg1"/>
                </a:solidFill>
              </a:rPr>
              <a:t>Použití: léčba depresí a úzkostných poruch</a:t>
            </a:r>
          </a:p>
          <a:p>
            <a:pPr algn="just"/>
            <a:r>
              <a:rPr lang="cs-CZ" dirty="0" smtClean="0">
                <a:solidFill>
                  <a:schemeClr val="bg1"/>
                </a:solidFill>
              </a:rPr>
              <a:t>Způsoby užití: ústně</a:t>
            </a:r>
          </a:p>
          <a:p>
            <a:pPr algn="just"/>
            <a:r>
              <a:rPr lang="cs-CZ" dirty="0" smtClean="0">
                <a:solidFill>
                  <a:schemeClr val="bg1"/>
                </a:solidFill>
              </a:rPr>
              <a:t>Účinky: útlum, uklidnění, bezstarostnost, rozostřené vidění, poruchy koncentrace</a:t>
            </a:r>
          </a:p>
          <a:p>
            <a:pPr algn="just"/>
            <a:r>
              <a:rPr lang="cs-CZ" dirty="0" smtClean="0">
                <a:solidFill>
                  <a:schemeClr val="bg1"/>
                </a:solidFill>
              </a:rPr>
              <a:t>Závislost: psychická, fyzická</a:t>
            </a:r>
          </a:p>
          <a:p>
            <a:pPr algn="just"/>
            <a:r>
              <a:rPr lang="cs-CZ" dirty="0" smtClean="0">
                <a:solidFill>
                  <a:schemeClr val="bg1"/>
                </a:solidFill>
              </a:rPr>
              <a:t>Škodlivost a rizika: krevní poruchy, paranoia, ztráta chuti k jídlu, předávkování -&gt; smrt</a:t>
            </a:r>
          </a:p>
          <a:p>
            <a:endParaRPr lang="cs-CZ" dirty="0"/>
          </a:p>
        </p:txBody>
      </p:sp>
      <p:pic>
        <p:nvPicPr>
          <p:cNvPr id="5" name="Obrázek 4" descr="1305627790_204466814_1-Obrazky--Neurol-Cipralex.jpg"/>
          <p:cNvPicPr>
            <a:picLocks noChangeAspect="1"/>
          </p:cNvPicPr>
          <p:nvPr/>
        </p:nvPicPr>
        <p:blipFill>
          <a:blip r:embed="rId3" cstate="print"/>
          <a:stretch>
            <a:fillRect/>
          </a:stretch>
        </p:blipFill>
        <p:spPr>
          <a:xfrm>
            <a:off x="827584" y="188640"/>
            <a:ext cx="1920854" cy="1441409"/>
          </a:xfrm>
          <a:prstGeom prst="rect">
            <a:avLst/>
          </a:prstGeom>
        </p:spPr>
      </p:pic>
      <p:pic>
        <p:nvPicPr>
          <p:cNvPr id="6" name="Obrázek 5" descr="neurol.jpg"/>
          <p:cNvPicPr>
            <a:picLocks noChangeAspect="1"/>
          </p:cNvPicPr>
          <p:nvPr/>
        </p:nvPicPr>
        <p:blipFill>
          <a:blip r:embed="rId4" cstate="print"/>
          <a:stretch>
            <a:fillRect/>
          </a:stretch>
        </p:blipFill>
        <p:spPr>
          <a:xfrm>
            <a:off x="6444208" y="260648"/>
            <a:ext cx="2135121" cy="12241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RITALIN</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normAutofit fontScale="85000" lnSpcReduction="10000"/>
          </a:bodyPr>
          <a:lstStyle/>
          <a:p>
            <a:pPr algn="just"/>
            <a:r>
              <a:rPr lang="cs-CZ" dirty="0" smtClean="0">
                <a:solidFill>
                  <a:schemeClr val="bg1"/>
                </a:solidFill>
              </a:rPr>
              <a:t>Slangové názvy: lentilky, kola, </a:t>
            </a:r>
            <a:r>
              <a:rPr lang="cs-CZ" dirty="0" err="1" smtClean="0">
                <a:solidFill>
                  <a:schemeClr val="bg1"/>
                </a:solidFill>
              </a:rPr>
              <a:t>rids</a:t>
            </a:r>
            <a:endParaRPr lang="cs-CZ" dirty="0" smtClean="0">
              <a:solidFill>
                <a:schemeClr val="bg1"/>
              </a:solidFill>
            </a:endParaRPr>
          </a:p>
          <a:p>
            <a:pPr algn="just"/>
            <a:r>
              <a:rPr lang="cs-CZ" dirty="0" smtClean="0">
                <a:solidFill>
                  <a:schemeClr val="bg1"/>
                </a:solidFill>
              </a:rPr>
              <a:t>tzv. „</a:t>
            </a:r>
            <a:r>
              <a:rPr lang="cs-CZ" b="1" dirty="0" smtClean="0">
                <a:solidFill>
                  <a:schemeClr val="bg1"/>
                </a:solidFill>
              </a:rPr>
              <a:t>dětský kokain</a:t>
            </a:r>
            <a:r>
              <a:rPr lang="cs-CZ" dirty="0" smtClean="0">
                <a:solidFill>
                  <a:schemeClr val="bg1"/>
                </a:solidFill>
              </a:rPr>
              <a:t>“</a:t>
            </a:r>
          </a:p>
          <a:p>
            <a:pPr algn="just"/>
            <a:r>
              <a:rPr lang="cs-CZ" dirty="0" smtClean="0">
                <a:solidFill>
                  <a:schemeClr val="bg1"/>
                </a:solidFill>
              </a:rPr>
              <a:t>Použití: léčba poruch pozornosti a obezity</a:t>
            </a:r>
          </a:p>
          <a:p>
            <a:pPr algn="just"/>
            <a:r>
              <a:rPr lang="cs-CZ" dirty="0" smtClean="0">
                <a:solidFill>
                  <a:schemeClr val="bg1"/>
                </a:solidFill>
              </a:rPr>
              <a:t>Způsoby užití: ústně, šňupáním, injekčně</a:t>
            </a:r>
          </a:p>
          <a:p>
            <a:pPr algn="just"/>
            <a:r>
              <a:rPr lang="cs-CZ" dirty="0" smtClean="0">
                <a:solidFill>
                  <a:schemeClr val="bg1"/>
                </a:solidFill>
              </a:rPr>
              <a:t>Účinky: zvýšený krevní tlak, příval energie, nespavost, nechuť k jídlu, někdy výbušnost, halucinace</a:t>
            </a:r>
          </a:p>
          <a:p>
            <a:pPr algn="just"/>
            <a:r>
              <a:rPr lang="cs-CZ" dirty="0" smtClean="0">
                <a:solidFill>
                  <a:schemeClr val="bg1"/>
                </a:solidFill>
              </a:rPr>
              <a:t>Závislost: psychická, fyzická</a:t>
            </a:r>
          </a:p>
          <a:p>
            <a:pPr algn="just"/>
            <a:r>
              <a:rPr lang="cs-CZ" dirty="0" smtClean="0">
                <a:solidFill>
                  <a:schemeClr val="bg1"/>
                </a:solidFill>
              </a:rPr>
              <a:t>Škodlivost a rizika: podvýživa, vznik psychózy, epilepsie, poškození jater a ledvin, zvýšená pravděpodobnost infarktu </a:t>
            </a:r>
            <a:endParaRPr lang="cs-CZ" dirty="0">
              <a:solidFill>
                <a:schemeClr val="bg1"/>
              </a:solidFill>
            </a:endParaRPr>
          </a:p>
        </p:txBody>
      </p:sp>
      <p:pic>
        <p:nvPicPr>
          <p:cNvPr id="5" name="Obrázek 4" descr="Ritalin 5mg 000780439xx.jpg"/>
          <p:cNvPicPr>
            <a:picLocks noChangeAspect="1"/>
          </p:cNvPicPr>
          <p:nvPr/>
        </p:nvPicPr>
        <p:blipFill>
          <a:blip r:embed="rId3" cstate="print"/>
          <a:stretch>
            <a:fillRect/>
          </a:stretch>
        </p:blipFill>
        <p:spPr>
          <a:xfrm>
            <a:off x="1259632" y="260648"/>
            <a:ext cx="1584176" cy="1188132"/>
          </a:xfrm>
          <a:prstGeom prst="rect">
            <a:avLst/>
          </a:prstGeom>
        </p:spPr>
      </p:pic>
      <p:pic>
        <p:nvPicPr>
          <p:cNvPr id="6" name="Obrázek 5" descr="Ritalin-10mg.jpg"/>
          <p:cNvPicPr>
            <a:picLocks noChangeAspect="1"/>
          </p:cNvPicPr>
          <p:nvPr/>
        </p:nvPicPr>
        <p:blipFill>
          <a:blip r:embed="rId4" cstate="print"/>
          <a:stretch>
            <a:fillRect/>
          </a:stretch>
        </p:blipFill>
        <p:spPr>
          <a:xfrm>
            <a:off x="6372200" y="332656"/>
            <a:ext cx="2119883" cy="1247280"/>
          </a:xfrm>
          <a:prstGeom prst="rect">
            <a:avLst/>
          </a:prstGeom>
        </p:spPr>
      </p:pic>
      <p:pic>
        <p:nvPicPr>
          <p:cNvPr id="7" name="Obrázek 6" descr="ritalin71.jpg"/>
          <p:cNvPicPr>
            <a:picLocks noChangeAspect="1"/>
          </p:cNvPicPr>
          <p:nvPr/>
        </p:nvPicPr>
        <p:blipFill>
          <a:blip r:embed="rId5" cstate="print"/>
          <a:stretch>
            <a:fillRect/>
          </a:stretch>
        </p:blipFill>
        <p:spPr>
          <a:xfrm>
            <a:off x="6948264" y="1988840"/>
            <a:ext cx="1937420" cy="124607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DIAZEPAM</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a:xfrm>
            <a:off x="457200" y="1772816"/>
            <a:ext cx="8229600" cy="4525963"/>
          </a:xfrm>
        </p:spPr>
        <p:txBody>
          <a:bodyPr>
            <a:normAutofit fontScale="92500"/>
          </a:bodyPr>
          <a:lstStyle/>
          <a:p>
            <a:pPr algn="just"/>
            <a:r>
              <a:rPr lang="cs-CZ" dirty="0" smtClean="0">
                <a:solidFill>
                  <a:schemeClr val="bg1"/>
                </a:solidFill>
              </a:rPr>
              <a:t>Slangově </a:t>
            </a:r>
            <a:r>
              <a:rPr lang="cs-CZ" dirty="0" err="1" smtClean="0">
                <a:solidFill>
                  <a:schemeClr val="bg1"/>
                </a:solidFill>
              </a:rPr>
              <a:t>benzo</a:t>
            </a:r>
            <a:r>
              <a:rPr lang="cs-CZ" dirty="0" smtClean="0">
                <a:solidFill>
                  <a:schemeClr val="bg1"/>
                </a:solidFill>
              </a:rPr>
              <a:t>, </a:t>
            </a:r>
            <a:r>
              <a:rPr lang="cs-CZ" dirty="0" err="1" smtClean="0">
                <a:solidFill>
                  <a:schemeClr val="bg1"/>
                </a:solidFill>
              </a:rPr>
              <a:t>diák</a:t>
            </a:r>
            <a:r>
              <a:rPr lang="cs-CZ" dirty="0" smtClean="0">
                <a:solidFill>
                  <a:schemeClr val="bg1"/>
                </a:solidFill>
              </a:rPr>
              <a:t>; jiným názvem </a:t>
            </a:r>
            <a:r>
              <a:rPr lang="cs-CZ" b="1" dirty="0" err="1" smtClean="0">
                <a:solidFill>
                  <a:schemeClr val="bg1"/>
                </a:solidFill>
              </a:rPr>
              <a:t>Valium</a:t>
            </a:r>
            <a:endParaRPr lang="cs-CZ" b="1" dirty="0" smtClean="0">
              <a:solidFill>
                <a:schemeClr val="bg1"/>
              </a:solidFill>
            </a:endParaRPr>
          </a:p>
          <a:p>
            <a:pPr algn="just"/>
            <a:r>
              <a:rPr lang="cs-CZ" dirty="0" smtClean="0">
                <a:solidFill>
                  <a:schemeClr val="bg1"/>
                </a:solidFill>
              </a:rPr>
              <a:t>Použití: léčba úzkosti a epilepsie</a:t>
            </a:r>
          </a:p>
          <a:p>
            <a:pPr algn="just"/>
            <a:r>
              <a:rPr lang="cs-CZ" dirty="0" smtClean="0">
                <a:solidFill>
                  <a:schemeClr val="bg1"/>
                </a:solidFill>
              </a:rPr>
              <a:t>Způsoby užití: ústně, kouřením, injekčně</a:t>
            </a:r>
          </a:p>
          <a:p>
            <a:pPr algn="just"/>
            <a:r>
              <a:rPr lang="cs-CZ" dirty="0" smtClean="0">
                <a:solidFill>
                  <a:schemeClr val="bg1"/>
                </a:solidFill>
              </a:rPr>
              <a:t>Účinky: útlum, dezorientace, poruchy vidění, únava, závratě, někdy bolesti hlavy</a:t>
            </a:r>
          </a:p>
          <a:p>
            <a:pPr algn="just"/>
            <a:r>
              <a:rPr lang="cs-CZ" dirty="0" smtClean="0">
                <a:solidFill>
                  <a:schemeClr val="bg1"/>
                </a:solidFill>
              </a:rPr>
              <a:t>Závislost: fyzická</a:t>
            </a:r>
          </a:p>
          <a:p>
            <a:pPr algn="just"/>
            <a:r>
              <a:rPr lang="cs-CZ" dirty="0" smtClean="0">
                <a:solidFill>
                  <a:schemeClr val="bg1"/>
                </a:solidFill>
              </a:rPr>
              <a:t>Škodlivost a rizika: předávkování (zástava dechu), sebevražda (silně depresivní abstinenční příznaky)</a:t>
            </a:r>
            <a:endParaRPr lang="cs-CZ" dirty="0">
              <a:solidFill>
                <a:schemeClr val="bg1"/>
              </a:solidFill>
            </a:endParaRPr>
          </a:p>
        </p:txBody>
      </p:sp>
      <p:pic>
        <p:nvPicPr>
          <p:cNvPr id="5" name="Obrázek 4" descr="12_01_20_22_594f19c7afa94e2drk_diazepam.jpg"/>
          <p:cNvPicPr>
            <a:picLocks noChangeAspect="1"/>
          </p:cNvPicPr>
          <p:nvPr/>
        </p:nvPicPr>
        <p:blipFill>
          <a:blip r:embed="rId3" cstate="print"/>
          <a:stretch>
            <a:fillRect/>
          </a:stretch>
        </p:blipFill>
        <p:spPr>
          <a:xfrm>
            <a:off x="6660232" y="188640"/>
            <a:ext cx="1760984" cy="1320738"/>
          </a:xfrm>
          <a:prstGeom prst="rect">
            <a:avLst/>
          </a:prstGeom>
        </p:spPr>
      </p:pic>
      <p:pic>
        <p:nvPicPr>
          <p:cNvPr id="6" name="Obrázek 5" descr="diazepam-image.jpg"/>
          <p:cNvPicPr>
            <a:picLocks noChangeAspect="1"/>
          </p:cNvPicPr>
          <p:nvPr/>
        </p:nvPicPr>
        <p:blipFill>
          <a:blip r:embed="rId4" cstate="print"/>
          <a:stretch>
            <a:fillRect/>
          </a:stretch>
        </p:blipFill>
        <p:spPr>
          <a:xfrm>
            <a:off x="827584" y="116632"/>
            <a:ext cx="1878800" cy="1503040"/>
          </a:xfrm>
          <a:prstGeom prst="rect">
            <a:avLst/>
          </a:prstGeom>
        </p:spPr>
      </p:pic>
      <p:pic>
        <p:nvPicPr>
          <p:cNvPr id="7" name="Obrázek 6" descr="dipezona10all.jpg"/>
          <p:cNvPicPr>
            <a:picLocks noChangeAspect="1"/>
          </p:cNvPicPr>
          <p:nvPr/>
        </p:nvPicPr>
        <p:blipFill>
          <a:blip r:embed="rId5" cstate="print"/>
          <a:stretch>
            <a:fillRect/>
          </a:stretch>
        </p:blipFill>
        <p:spPr>
          <a:xfrm>
            <a:off x="6516216" y="4077072"/>
            <a:ext cx="1157114" cy="9256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SUBUTEX</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a:xfrm>
            <a:off x="457200" y="1772816"/>
            <a:ext cx="8229600" cy="4525963"/>
          </a:xfrm>
        </p:spPr>
        <p:txBody>
          <a:bodyPr/>
          <a:lstStyle/>
          <a:p>
            <a:pPr algn="just"/>
            <a:r>
              <a:rPr lang="cs-CZ" dirty="0" smtClean="0">
                <a:solidFill>
                  <a:schemeClr val="bg1"/>
                </a:solidFill>
              </a:rPr>
              <a:t>slangově: </a:t>
            </a:r>
            <a:r>
              <a:rPr lang="cs-CZ" b="1" dirty="0" smtClean="0">
                <a:solidFill>
                  <a:schemeClr val="bg1"/>
                </a:solidFill>
              </a:rPr>
              <a:t>esko, eso, </a:t>
            </a:r>
            <a:r>
              <a:rPr lang="cs-CZ" b="1" dirty="0" err="1" smtClean="0">
                <a:solidFill>
                  <a:schemeClr val="bg1"/>
                </a:solidFill>
              </a:rPr>
              <a:t>subáč</a:t>
            </a:r>
            <a:endParaRPr lang="cs-CZ" b="1" dirty="0" smtClean="0">
              <a:solidFill>
                <a:schemeClr val="bg1"/>
              </a:solidFill>
            </a:endParaRPr>
          </a:p>
          <a:p>
            <a:pPr algn="just"/>
            <a:r>
              <a:rPr lang="cs-CZ" dirty="0" smtClean="0">
                <a:solidFill>
                  <a:schemeClr val="bg1"/>
                </a:solidFill>
              </a:rPr>
              <a:t>použití: lék proti bolestem</a:t>
            </a:r>
          </a:p>
          <a:p>
            <a:pPr algn="just"/>
            <a:r>
              <a:rPr lang="cs-CZ" dirty="0" smtClean="0">
                <a:solidFill>
                  <a:schemeClr val="bg1"/>
                </a:solidFill>
              </a:rPr>
              <a:t>způsoby užití: ústně, injekčně</a:t>
            </a:r>
          </a:p>
          <a:p>
            <a:pPr algn="just"/>
            <a:r>
              <a:rPr lang="cs-CZ" dirty="0" smtClean="0">
                <a:solidFill>
                  <a:schemeClr val="bg1"/>
                </a:solidFill>
              </a:rPr>
              <a:t>účinky: útlum, ospalost, lehká euforie</a:t>
            </a:r>
          </a:p>
          <a:p>
            <a:pPr algn="just"/>
            <a:r>
              <a:rPr lang="cs-CZ" dirty="0" smtClean="0">
                <a:solidFill>
                  <a:schemeClr val="bg1"/>
                </a:solidFill>
              </a:rPr>
              <a:t>závislost: fyzická</a:t>
            </a:r>
          </a:p>
          <a:p>
            <a:pPr algn="just"/>
            <a:r>
              <a:rPr lang="cs-CZ" dirty="0" smtClean="0">
                <a:solidFill>
                  <a:schemeClr val="bg1"/>
                </a:solidFill>
              </a:rPr>
              <a:t>škodlivost a rizika: záněty žil a osrdečníku, sexuální poruchy, smrt z předávkování</a:t>
            </a:r>
            <a:endParaRPr lang="cs-CZ" dirty="0">
              <a:solidFill>
                <a:schemeClr val="bg1"/>
              </a:solidFill>
            </a:endParaRPr>
          </a:p>
        </p:txBody>
      </p:sp>
      <p:pic>
        <p:nvPicPr>
          <p:cNvPr id="5" name="Obrázek 4" descr="sub.jpg"/>
          <p:cNvPicPr>
            <a:picLocks noChangeAspect="1"/>
          </p:cNvPicPr>
          <p:nvPr/>
        </p:nvPicPr>
        <p:blipFill>
          <a:blip r:embed="rId3" cstate="print"/>
          <a:stretch>
            <a:fillRect/>
          </a:stretch>
        </p:blipFill>
        <p:spPr>
          <a:xfrm>
            <a:off x="7308303" y="5229200"/>
            <a:ext cx="1632181" cy="1224136"/>
          </a:xfrm>
          <a:prstGeom prst="rect">
            <a:avLst/>
          </a:prstGeom>
        </p:spPr>
      </p:pic>
      <p:pic>
        <p:nvPicPr>
          <p:cNvPr id="6" name="Obrázek 5" descr="subut.JPG"/>
          <p:cNvPicPr>
            <a:picLocks noChangeAspect="1"/>
          </p:cNvPicPr>
          <p:nvPr/>
        </p:nvPicPr>
        <p:blipFill>
          <a:blip r:embed="rId4" cstate="print"/>
          <a:stretch>
            <a:fillRect/>
          </a:stretch>
        </p:blipFill>
        <p:spPr>
          <a:xfrm>
            <a:off x="971600" y="188640"/>
            <a:ext cx="1900808" cy="1425606"/>
          </a:xfrm>
          <a:prstGeom prst="rect">
            <a:avLst/>
          </a:prstGeom>
        </p:spPr>
      </p:pic>
      <p:pic>
        <p:nvPicPr>
          <p:cNvPr id="7" name="Obrázek 6" descr="subutex.png"/>
          <p:cNvPicPr>
            <a:picLocks noChangeAspect="1"/>
          </p:cNvPicPr>
          <p:nvPr/>
        </p:nvPicPr>
        <p:blipFill>
          <a:blip r:embed="rId5" cstate="print"/>
          <a:stretch>
            <a:fillRect/>
          </a:stretch>
        </p:blipFill>
        <p:spPr>
          <a:xfrm>
            <a:off x="6228184" y="1124744"/>
            <a:ext cx="2610290" cy="1800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OSTATN</a:t>
            </a:r>
            <a:r>
              <a:rPr lang="cs-CZ" dirty="0" smtClean="0">
                <a:solidFill>
                  <a:srgbClr val="FFFF00"/>
                </a:solidFill>
                <a:latin typeface="Arial Black" pitchFamily="34" charset="0"/>
                <a:cs typeface="Aharoni" pitchFamily="2" charset="-79"/>
              </a:rPr>
              <a:t>Í</a:t>
            </a:r>
            <a:r>
              <a:rPr lang="cs-CZ" dirty="0" smtClean="0">
                <a:solidFill>
                  <a:srgbClr val="FFFF00"/>
                </a:solidFill>
                <a:latin typeface="Aharoni" pitchFamily="2" charset="-79"/>
                <a:cs typeface="Aharoni" pitchFamily="2" charset="-79"/>
              </a:rPr>
              <a:t> ZNEU</a:t>
            </a:r>
            <a:r>
              <a:rPr lang="cs-CZ" dirty="0" smtClean="0">
                <a:solidFill>
                  <a:srgbClr val="FFFF00"/>
                </a:solidFill>
                <a:latin typeface="Arial Black" pitchFamily="34" charset="0"/>
                <a:cs typeface="Aharoni" pitchFamily="2" charset="-79"/>
              </a:rPr>
              <a:t>ŽÍ</a:t>
            </a:r>
            <a:r>
              <a:rPr lang="cs-CZ" dirty="0" smtClean="0">
                <a:solidFill>
                  <a:srgbClr val="FFFF00"/>
                </a:solidFill>
                <a:latin typeface="Aharoni" pitchFamily="2" charset="-79"/>
                <a:cs typeface="Aharoni" pitchFamily="2" charset="-79"/>
              </a:rPr>
              <a:t>VAN</a:t>
            </a:r>
            <a:r>
              <a:rPr lang="cs-CZ" dirty="0" smtClean="0">
                <a:solidFill>
                  <a:srgbClr val="FFFF00"/>
                </a:solidFill>
                <a:latin typeface="Arial Black" pitchFamily="34" charset="0"/>
                <a:cs typeface="Aharoni" pitchFamily="2" charset="-79"/>
              </a:rPr>
              <a:t>É</a:t>
            </a:r>
            <a:r>
              <a:rPr lang="cs-CZ" dirty="0" smtClean="0">
                <a:solidFill>
                  <a:srgbClr val="FFFF00"/>
                </a:solidFill>
                <a:latin typeface="Aharoni" pitchFamily="2" charset="-79"/>
                <a:cs typeface="Aharoni" pitchFamily="2" charset="-79"/>
              </a:rPr>
              <a:t> L</a:t>
            </a:r>
            <a:r>
              <a:rPr lang="cs-CZ" dirty="0" smtClean="0">
                <a:solidFill>
                  <a:srgbClr val="FFFF00"/>
                </a:solidFill>
                <a:latin typeface="Arial Black" pitchFamily="34" charset="0"/>
                <a:cs typeface="Aharoni" pitchFamily="2" charset="-79"/>
              </a:rPr>
              <a:t>É</a:t>
            </a:r>
            <a:r>
              <a:rPr lang="cs-CZ" dirty="0" smtClean="0">
                <a:solidFill>
                  <a:srgbClr val="FFFF00"/>
                </a:solidFill>
                <a:latin typeface="Aharoni" pitchFamily="2" charset="-79"/>
                <a:cs typeface="Aharoni" pitchFamily="2" charset="-79"/>
              </a:rPr>
              <a:t>KY</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lstStyle/>
          <a:p>
            <a:r>
              <a:rPr lang="cs-CZ" dirty="0" err="1" smtClean="0">
                <a:solidFill>
                  <a:schemeClr val="bg1"/>
                </a:solidFill>
              </a:rPr>
              <a:t>Demerol</a:t>
            </a:r>
            <a:r>
              <a:rPr lang="cs-CZ" dirty="0" smtClean="0">
                <a:solidFill>
                  <a:schemeClr val="bg1"/>
                </a:solidFill>
              </a:rPr>
              <a:t>, </a:t>
            </a:r>
            <a:r>
              <a:rPr lang="cs-CZ" dirty="0" err="1" smtClean="0">
                <a:solidFill>
                  <a:schemeClr val="bg1"/>
                </a:solidFill>
              </a:rPr>
              <a:t>Rohypnol</a:t>
            </a:r>
            <a:r>
              <a:rPr lang="cs-CZ" dirty="0" smtClean="0">
                <a:solidFill>
                  <a:schemeClr val="bg1"/>
                </a:solidFill>
              </a:rPr>
              <a:t>, </a:t>
            </a:r>
            <a:endParaRPr lang="cs-CZ" dirty="0">
              <a:solidFill>
                <a:schemeClr val="bg1"/>
              </a:solidFill>
            </a:endParaRPr>
          </a:p>
        </p:txBody>
      </p:sp>
      <p:pic>
        <p:nvPicPr>
          <p:cNvPr id="5" name="Obrázek 4" descr="demerol50mg.jpg"/>
          <p:cNvPicPr>
            <a:picLocks noChangeAspect="1"/>
          </p:cNvPicPr>
          <p:nvPr/>
        </p:nvPicPr>
        <p:blipFill>
          <a:blip r:embed="rId3" cstate="print"/>
          <a:stretch>
            <a:fillRect/>
          </a:stretch>
        </p:blipFill>
        <p:spPr>
          <a:xfrm>
            <a:off x="683567" y="2636912"/>
            <a:ext cx="2400267" cy="1800200"/>
          </a:xfrm>
          <a:prstGeom prst="rect">
            <a:avLst/>
          </a:prstGeom>
        </p:spPr>
      </p:pic>
      <p:pic>
        <p:nvPicPr>
          <p:cNvPr id="6" name="Obrázek 5" descr="ghb2.jpg"/>
          <p:cNvPicPr>
            <a:picLocks noChangeAspect="1"/>
          </p:cNvPicPr>
          <p:nvPr/>
        </p:nvPicPr>
        <p:blipFill>
          <a:blip r:embed="rId4" cstate="print"/>
          <a:stretch>
            <a:fillRect/>
          </a:stretch>
        </p:blipFill>
        <p:spPr>
          <a:xfrm>
            <a:off x="3563888" y="4581128"/>
            <a:ext cx="2805562" cy="1892276"/>
          </a:xfrm>
          <a:prstGeom prst="rect">
            <a:avLst/>
          </a:prstGeom>
        </p:spPr>
      </p:pic>
      <p:pic>
        <p:nvPicPr>
          <p:cNvPr id="7" name="Obrázek 6" descr="roh.jpg"/>
          <p:cNvPicPr>
            <a:picLocks noChangeAspect="1"/>
          </p:cNvPicPr>
          <p:nvPr/>
        </p:nvPicPr>
        <p:blipFill>
          <a:blip r:embed="rId5" cstate="print"/>
          <a:stretch>
            <a:fillRect/>
          </a:stretch>
        </p:blipFill>
        <p:spPr>
          <a:xfrm>
            <a:off x="4788024" y="2204864"/>
            <a:ext cx="3175000" cy="211455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Drogov</a:t>
            </a:r>
            <a:r>
              <a:rPr lang="cs-CZ" dirty="0" smtClean="0">
                <a:solidFill>
                  <a:srgbClr val="FFFF00"/>
                </a:solidFill>
                <a:latin typeface="Arial Black" pitchFamily="34" charset="0"/>
                <a:cs typeface="Aharoni" pitchFamily="2" charset="-79"/>
              </a:rPr>
              <a:t>á</a:t>
            </a:r>
            <a:r>
              <a:rPr lang="cs-CZ" dirty="0" smtClean="0">
                <a:solidFill>
                  <a:srgbClr val="FFFF00"/>
                </a:solidFill>
                <a:latin typeface="Aharoni" pitchFamily="2" charset="-79"/>
                <a:cs typeface="Aharoni" pitchFamily="2" charset="-79"/>
              </a:rPr>
              <a:t> </a:t>
            </a:r>
            <a:r>
              <a:rPr lang="cs-CZ" dirty="0" smtClean="0">
                <a:solidFill>
                  <a:srgbClr val="FFFF00"/>
                </a:solidFill>
                <a:latin typeface="Arial Black" pitchFamily="34" charset="0"/>
                <a:cs typeface="Aharoni" pitchFamily="2" charset="-79"/>
              </a:rPr>
              <a:t>závislost</a:t>
            </a:r>
            <a:endParaRPr lang="cs-CZ" dirty="0">
              <a:solidFill>
                <a:srgbClr val="FFFF00"/>
              </a:solidFill>
              <a:latin typeface="Arial Black" pitchFamily="34" charset="0"/>
              <a:cs typeface="Aharoni" pitchFamily="2" charset="-79"/>
            </a:endParaRPr>
          </a:p>
        </p:txBody>
      </p:sp>
      <p:sp>
        <p:nvSpPr>
          <p:cNvPr id="3" name="Zástupný symbol pro obsah 2"/>
          <p:cNvSpPr>
            <a:spLocks noGrp="1"/>
          </p:cNvSpPr>
          <p:nvPr>
            <p:ph idx="1"/>
          </p:nvPr>
        </p:nvSpPr>
        <p:spPr/>
        <p:txBody>
          <a:bodyPr/>
          <a:lstStyle/>
          <a:p>
            <a:r>
              <a:rPr lang="cs-CZ" b="1" dirty="0" smtClean="0">
                <a:solidFill>
                  <a:schemeClr val="bg1"/>
                </a:solidFill>
              </a:rPr>
              <a:t>PSYCHICKÁ</a:t>
            </a:r>
            <a:r>
              <a:rPr lang="cs-CZ" dirty="0" smtClean="0">
                <a:solidFill>
                  <a:schemeClr val="bg1"/>
                </a:solidFill>
              </a:rPr>
              <a:t>:   - nutkání k opakovanému užívání  			drogy</a:t>
            </a:r>
          </a:p>
          <a:p>
            <a:pPr>
              <a:buNone/>
            </a:pPr>
            <a:r>
              <a:rPr lang="cs-CZ" dirty="0">
                <a:solidFill>
                  <a:schemeClr val="bg1"/>
                </a:solidFill>
              </a:rPr>
              <a:t> </a:t>
            </a:r>
            <a:r>
              <a:rPr lang="cs-CZ" dirty="0" smtClean="0">
                <a:solidFill>
                  <a:schemeClr val="bg1"/>
                </a:solidFill>
              </a:rPr>
              <a:t>                           - ztráta motivace k jiným 				činnostem</a:t>
            </a:r>
          </a:p>
          <a:p>
            <a:r>
              <a:rPr lang="cs-CZ" b="1" dirty="0" smtClean="0">
                <a:solidFill>
                  <a:schemeClr val="bg1"/>
                </a:solidFill>
              </a:rPr>
              <a:t>FYZICKÁ</a:t>
            </a:r>
            <a:r>
              <a:rPr lang="cs-CZ" dirty="0" smtClean="0">
                <a:solidFill>
                  <a:schemeClr val="bg1"/>
                </a:solidFill>
              </a:rPr>
              <a:t>:          - droga je součástí těla</a:t>
            </a:r>
          </a:p>
          <a:p>
            <a:pPr>
              <a:buNone/>
            </a:pPr>
            <a:r>
              <a:rPr lang="cs-CZ" dirty="0">
                <a:solidFill>
                  <a:schemeClr val="bg1"/>
                </a:solidFill>
              </a:rPr>
              <a:t>	</a:t>
            </a:r>
            <a:r>
              <a:rPr lang="cs-CZ" dirty="0" smtClean="0">
                <a:solidFill>
                  <a:schemeClr val="bg1"/>
                </a:solidFill>
              </a:rPr>
              <a:t>		</a:t>
            </a:r>
            <a:r>
              <a:rPr lang="cs-CZ" dirty="0">
                <a:solidFill>
                  <a:schemeClr val="bg1"/>
                </a:solidFill>
              </a:rPr>
              <a:t>	</a:t>
            </a:r>
            <a:r>
              <a:rPr lang="cs-CZ" dirty="0" smtClean="0">
                <a:solidFill>
                  <a:schemeClr val="bg1"/>
                </a:solidFill>
              </a:rPr>
              <a:t>- projevují se abstinenční   				  příznaky</a:t>
            </a:r>
          </a:p>
          <a:p>
            <a:pPr>
              <a:buNone/>
            </a:pPr>
            <a:r>
              <a:rPr lang="cs-CZ" dirty="0">
                <a:solidFill>
                  <a:schemeClr val="bg1"/>
                </a:solidFill>
              </a:rPr>
              <a:t>	</a:t>
            </a:r>
            <a:r>
              <a:rPr lang="cs-CZ" dirty="0" smtClean="0">
                <a:solidFill>
                  <a:schemeClr val="bg1"/>
                </a:solidFill>
              </a:rPr>
              <a:t>			</a:t>
            </a:r>
            <a:endParaRPr lang="cs-CZ" dirty="0">
              <a:solidFill>
                <a:schemeClr val="bg1"/>
              </a:solidFill>
            </a:endParaRPr>
          </a:p>
        </p:txBody>
      </p:sp>
      <p:pic>
        <p:nvPicPr>
          <p:cNvPr id="5" name="Obrázek 4" descr="zavislost.jpg"/>
          <p:cNvPicPr>
            <a:picLocks noChangeAspect="1"/>
          </p:cNvPicPr>
          <p:nvPr/>
        </p:nvPicPr>
        <p:blipFill>
          <a:blip r:embed="rId3" cstate="print"/>
          <a:stretch>
            <a:fillRect/>
          </a:stretch>
        </p:blipFill>
        <p:spPr>
          <a:xfrm>
            <a:off x="395536" y="4581128"/>
            <a:ext cx="2457669" cy="1821952"/>
          </a:xfrm>
          <a:prstGeom prst="rect">
            <a:avLst/>
          </a:prstGeom>
        </p:spPr>
      </p:pic>
      <p:pic>
        <p:nvPicPr>
          <p:cNvPr id="6" name="Obrázek 5" descr="zavislost3.jpg"/>
          <p:cNvPicPr>
            <a:picLocks noChangeAspect="1"/>
          </p:cNvPicPr>
          <p:nvPr/>
        </p:nvPicPr>
        <p:blipFill>
          <a:blip r:embed="rId4" cstate="print"/>
          <a:stretch>
            <a:fillRect/>
          </a:stretch>
        </p:blipFill>
        <p:spPr>
          <a:xfrm>
            <a:off x="395536" y="2276872"/>
            <a:ext cx="1872208" cy="1404809"/>
          </a:xfrm>
          <a:prstGeom prst="rect">
            <a:avLst/>
          </a:prstGeom>
        </p:spPr>
      </p:pic>
      <p:pic>
        <p:nvPicPr>
          <p:cNvPr id="7" name="Obrázek 6" descr="zavislost4.jpg"/>
          <p:cNvPicPr>
            <a:picLocks noChangeAspect="1"/>
          </p:cNvPicPr>
          <p:nvPr/>
        </p:nvPicPr>
        <p:blipFill>
          <a:blip r:embed="rId5" cstate="print"/>
          <a:stretch>
            <a:fillRect/>
          </a:stretch>
        </p:blipFill>
        <p:spPr>
          <a:xfrm>
            <a:off x="6300192" y="4869160"/>
            <a:ext cx="2627784" cy="17518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Z</a:t>
            </a:r>
            <a:r>
              <a:rPr lang="cs-CZ" dirty="0" smtClean="0">
                <a:solidFill>
                  <a:srgbClr val="FFFF00"/>
                </a:solidFill>
                <a:latin typeface="Arial Black" pitchFamily="34" charset="0"/>
                <a:cs typeface="Aharoni" pitchFamily="2" charset="-79"/>
              </a:rPr>
              <a:t>Á</a:t>
            </a:r>
            <a:r>
              <a:rPr lang="cs-CZ" dirty="0" smtClean="0">
                <a:solidFill>
                  <a:srgbClr val="FFFF00"/>
                </a:solidFill>
                <a:latin typeface="Aharoni" pitchFamily="2" charset="-79"/>
                <a:cs typeface="Aharoni" pitchFamily="2" charset="-79"/>
              </a:rPr>
              <a:t>V</a:t>
            </a:r>
            <a:r>
              <a:rPr lang="cs-CZ" dirty="0" smtClean="0">
                <a:solidFill>
                  <a:srgbClr val="FFFF00"/>
                </a:solidFill>
                <a:latin typeface="Arial Black" pitchFamily="34" charset="0"/>
                <a:cs typeface="Aharoni" pitchFamily="2" charset="-79"/>
              </a:rPr>
              <a:t>Ě</a:t>
            </a:r>
            <a:r>
              <a:rPr lang="cs-CZ" dirty="0" smtClean="0">
                <a:solidFill>
                  <a:srgbClr val="FFFF00"/>
                </a:solidFill>
                <a:latin typeface="Aharoni" pitchFamily="2" charset="-79"/>
                <a:cs typeface="Aharoni" pitchFamily="2" charset="-79"/>
              </a:rPr>
              <a:t>R…</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lstStyle/>
          <a:p>
            <a:pPr algn="just"/>
            <a:r>
              <a:rPr lang="cs-CZ" dirty="0" smtClean="0">
                <a:solidFill>
                  <a:schemeClr val="bg1"/>
                </a:solidFill>
              </a:rPr>
              <a:t>konečné rozhodnutí, zda s drogami začít nebo ne, je stejně v závěru na každém člověku, nicméně…</a:t>
            </a:r>
          </a:p>
          <a:p>
            <a:pPr algn="just"/>
            <a:r>
              <a:rPr lang="cs-CZ" dirty="0" smtClean="0">
                <a:solidFill>
                  <a:schemeClr val="bg1"/>
                </a:solidFill>
              </a:rPr>
              <a:t>…je třeba si uvědomit, že drogově závislý člověk může být </a:t>
            </a:r>
            <a:r>
              <a:rPr lang="cs-CZ" b="1" dirty="0" smtClean="0">
                <a:solidFill>
                  <a:schemeClr val="bg1"/>
                </a:solidFill>
              </a:rPr>
              <a:t>nebezpečný nejen sobě, ale i svému okolí</a:t>
            </a:r>
            <a:r>
              <a:rPr lang="cs-CZ" dirty="0" smtClean="0">
                <a:solidFill>
                  <a:schemeClr val="bg1"/>
                </a:solidFill>
              </a:rPr>
              <a:t> (lži, dopravní nehody, paranoidní, agresivní a iracionální chování, kriminalita atd.)</a:t>
            </a:r>
            <a:endParaRPr lang="cs-CZ" dirty="0">
              <a:solidFill>
                <a:schemeClr val="bg1"/>
              </a:solidFill>
            </a:endParaRPr>
          </a:p>
        </p:txBody>
      </p:sp>
      <p:pic>
        <p:nvPicPr>
          <p:cNvPr id="5" name="Obrázek 4" descr="fetak_hlavni_nadrazi_sip-300.jpg"/>
          <p:cNvPicPr>
            <a:picLocks noChangeAspect="1"/>
          </p:cNvPicPr>
          <p:nvPr/>
        </p:nvPicPr>
        <p:blipFill>
          <a:blip r:embed="rId3" cstate="print"/>
          <a:stretch>
            <a:fillRect/>
          </a:stretch>
        </p:blipFill>
        <p:spPr>
          <a:xfrm>
            <a:off x="1979712" y="5157192"/>
            <a:ext cx="1500758" cy="1500758"/>
          </a:xfrm>
          <a:prstGeom prst="rect">
            <a:avLst/>
          </a:prstGeom>
        </p:spPr>
      </p:pic>
      <p:pic>
        <p:nvPicPr>
          <p:cNvPr id="6" name="Obrázek 5" descr="fetka.jpg"/>
          <p:cNvPicPr>
            <a:picLocks noChangeAspect="1"/>
          </p:cNvPicPr>
          <p:nvPr/>
        </p:nvPicPr>
        <p:blipFill>
          <a:blip r:embed="rId4" cstate="print"/>
          <a:stretch>
            <a:fillRect/>
          </a:stretch>
        </p:blipFill>
        <p:spPr>
          <a:xfrm>
            <a:off x="4644008" y="5229200"/>
            <a:ext cx="2376264" cy="1339349"/>
          </a:xfrm>
          <a:prstGeom prst="rect">
            <a:avLst/>
          </a:prstGeom>
        </p:spPr>
      </p:pic>
      <p:pic>
        <p:nvPicPr>
          <p:cNvPr id="7" name="Obrázek 6" descr="ozrala.jpg"/>
          <p:cNvPicPr>
            <a:picLocks noChangeAspect="1"/>
          </p:cNvPicPr>
          <p:nvPr/>
        </p:nvPicPr>
        <p:blipFill>
          <a:blip r:embed="rId5" cstate="print"/>
          <a:stretch>
            <a:fillRect/>
          </a:stretch>
        </p:blipFill>
        <p:spPr>
          <a:xfrm>
            <a:off x="899592" y="188640"/>
            <a:ext cx="2163032" cy="1442021"/>
          </a:xfrm>
          <a:prstGeom prst="rect">
            <a:avLst/>
          </a:prstGeom>
        </p:spPr>
      </p:pic>
      <p:pic>
        <p:nvPicPr>
          <p:cNvPr id="8" name="Obrázek 7" descr="zavislost2.jpg"/>
          <p:cNvPicPr>
            <a:picLocks noChangeAspect="1"/>
          </p:cNvPicPr>
          <p:nvPr/>
        </p:nvPicPr>
        <p:blipFill>
          <a:blip r:embed="rId6" cstate="print"/>
          <a:stretch>
            <a:fillRect/>
          </a:stretch>
        </p:blipFill>
        <p:spPr>
          <a:xfrm>
            <a:off x="6444208" y="116632"/>
            <a:ext cx="2400267" cy="14401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3" name="Zástupný symbol pro obsah 2"/>
          <p:cNvSpPr>
            <a:spLocks noGrp="1"/>
          </p:cNvSpPr>
          <p:nvPr>
            <p:ph idx="1"/>
          </p:nvPr>
        </p:nvSpPr>
        <p:spPr>
          <a:xfrm>
            <a:off x="457200" y="908720"/>
            <a:ext cx="8229600" cy="5217443"/>
          </a:xfrm>
        </p:spPr>
        <p:txBody>
          <a:bodyPr/>
          <a:lstStyle/>
          <a:p>
            <a:r>
              <a:rPr lang="cs-CZ" dirty="0" smtClean="0">
                <a:solidFill>
                  <a:schemeClr val="bg1"/>
                </a:solidFill>
              </a:rPr>
              <a:t>zdroj: </a:t>
            </a:r>
            <a:endParaRPr lang="cs-CZ" dirty="0" smtClean="0">
              <a:solidFill>
                <a:schemeClr val="bg1"/>
              </a:solidFill>
            </a:endParaRPr>
          </a:p>
          <a:p>
            <a:pPr marL="0" indent="0">
              <a:buNone/>
            </a:pPr>
            <a:endParaRPr lang="cs-CZ" dirty="0" smtClean="0">
              <a:solidFill>
                <a:schemeClr val="bg1"/>
              </a:solidFill>
            </a:endParaRPr>
          </a:p>
          <a:p>
            <a:pPr marL="0" indent="0">
              <a:buNone/>
            </a:pPr>
            <a:r>
              <a:rPr lang="cs-CZ" sz="3600" b="1" dirty="0">
                <a:solidFill>
                  <a:schemeClr val="bg1"/>
                </a:solidFill>
              </a:rPr>
              <a:t> </a:t>
            </a:r>
            <a:r>
              <a:rPr lang="cs-CZ" sz="3600" b="1" dirty="0" smtClean="0">
                <a:solidFill>
                  <a:schemeClr val="bg1"/>
                </a:solidFill>
              </a:rPr>
              <a:t>     </a:t>
            </a:r>
            <a:r>
              <a:rPr lang="cs-CZ" sz="3600" b="1" dirty="0" smtClean="0">
                <a:solidFill>
                  <a:schemeClr val="bg1"/>
                </a:solidFill>
              </a:rPr>
              <a:t>http</a:t>
            </a:r>
            <a:r>
              <a:rPr lang="cs-CZ" sz="3600" b="1" dirty="0" smtClean="0">
                <a:solidFill>
                  <a:schemeClr val="bg1"/>
                </a:solidFill>
              </a:rPr>
              <a:t>://www.drogy-about.estranky.cz</a:t>
            </a:r>
            <a:r>
              <a:rPr lang="cs-CZ" sz="3600" b="1" dirty="0" smtClean="0">
                <a:solidFill>
                  <a:schemeClr val="bg1"/>
                </a:solidFill>
              </a:rPr>
              <a:t>/</a:t>
            </a:r>
            <a:endParaRPr lang="cs-CZ" sz="3600" b="1" dirty="0" smtClean="0">
              <a:solidFill>
                <a:schemeClr val="bg1"/>
              </a:solidFill>
            </a:endParaRPr>
          </a:p>
          <a:p>
            <a:endParaRPr lang="cs-C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ctrTitle"/>
          </p:nvPr>
        </p:nvSpPr>
        <p:spPr>
          <a:xfrm>
            <a:off x="899592" y="908720"/>
            <a:ext cx="7772400" cy="1470025"/>
          </a:xfrm>
        </p:spPr>
        <p:txBody>
          <a:bodyPr/>
          <a:lstStyle/>
          <a:p>
            <a:r>
              <a:rPr lang="cs-CZ" dirty="0" smtClean="0">
                <a:solidFill>
                  <a:srgbClr val="92D050"/>
                </a:solidFill>
                <a:latin typeface="Bodoni MT Black" pitchFamily="18" charset="0"/>
              </a:rPr>
              <a:t>KANABINOIDY</a:t>
            </a:r>
            <a:endParaRPr lang="cs-CZ" dirty="0">
              <a:solidFill>
                <a:srgbClr val="92D050"/>
              </a:solidFill>
              <a:latin typeface="Bodoni MT Black" pitchFamily="18" charset="0"/>
            </a:endParaRPr>
          </a:p>
        </p:txBody>
      </p:sp>
      <p:sp>
        <p:nvSpPr>
          <p:cNvPr id="4" name="Podnadpis 3"/>
          <p:cNvSpPr>
            <a:spLocks noGrp="1"/>
          </p:cNvSpPr>
          <p:nvPr>
            <p:ph type="subTitle" idx="1"/>
          </p:nvPr>
        </p:nvSpPr>
        <p:spPr>
          <a:xfrm>
            <a:off x="5364088" y="3933056"/>
            <a:ext cx="1656184" cy="288032"/>
          </a:xfrm>
        </p:spPr>
        <p:txBody>
          <a:bodyPr>
            <a:normAutofit fontScale="47500" lnSpcReduction="20000"/>
          </a:bodyPr>
          <a:lstStyle/>
          <a:p>
            <a:endParaRPr lang="cs-CZ" dirty="0"/>
          </a:p>
        </p:txBody>
      </p:sp>
      <p:pic>
        <p:nvPicPr>
          <p:cNvPr id="6" name="Obrázek 5" descr="11.jpg"/>
          <p:cNvPicPr>
            <a:picLocks noChangeAspect="1"/>
          </p:cNvPicPr>
          <p:nvPr/>
        </p:nvPicPr>
        <p:blipFill>
          <a:blip r:embed="rId3" cstate="print"/>
          <a:stretch>
            <a:fillRect/>
          </a:stretch>
        </p:blipFill>
        <p:spPr>
          <a:xfrm>
            <a:off x="1979712" y="2564904"/>
            <a:ext cx="5256584" cy="376000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MARIHUANA</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normAutofit fontScale="77500" lnSpcReduction="20000"/>
          </a:bodyPr>
          <a:lstStyle/>
          <a:p>
            <a:pPr algn="just"/>
            <a:r>
              <a:rPr lang="cs-CZ" dirty="0" smtClean="0">
                <a:solidFill>
                  <a:schemeClr val="bg1"/>
                </a:solidFill>
              </a:rPr>
              <a:t>Sušené listy a květy </a:t>
            </a:r>
            <a:r>
              <a:rPr lang="cs-CZ" b="1" dirty="0" smtClean="0">
                <a:solidFill>
                  <a:schemeClr val="bg1"/>
                </a:solidFill>
              </a:rPr>
              <a:t>konopí</a:t>
            </a:r>
          </a:p>
          <a:p>
            <a:pPr algn="just"/>
            <a:r>
              <a:rPr lang="cs-CZ" dirty="0" smtClean="0">
                <a:solidFill>
                  <a:schemeClr val="bg1"/>
                </a:solidFill>
              </a:rPr>
              <a:t>Slangově tráva, </a:t>
            </a:r>
            <a:r>
              <a:rPr lang="cs-CZ" dirty="0" err="1" smtClean="0">
                <a:solidFill>
                  <a:schemeClr val="bg1"/>
                </a:solidFill>
              </a:rPr>
              <a:t>gandža</a:t>
            </a:r>
            <a:r>
              <a:rPr lang="cs-CZ" dirty="0" smtClean="0">
                <a:solidFill>
                  <a:schemeClr val="bg1"/>
                </a:solidFill>
              </a:rPr>
              <a:t>, zelí, </a:t>
            </a:r>
            <a:r>
              <a:rPr lang="cs-CZ" dirty="0" err="1" smtClean="0">
                <a:solidFill>
                  <a:schemeClr val="bg1"/>
                </a:solidFill>
              </a:rPr>
              <a:t>skéro</a:t>
            </a:r>
            <a:r>
              <a:rPr lang="cs-CZ" dirty="0" smtClean="0">
                <a:solidFill>
                  <a:schemeClr val="bg1"/>
                </a:solidFill>
              </a:rPr>
              <a:t>, </a:t>
            </a:r>
            <a:r>
              <a:rPr lang="cs-CZ" dirty="0" err="1" smtClean="0">
                <a:solidFill>
                  <a:schemeClr val="bg1"/>
                </a:solidFill>
              </a:rPr>
              <a:t>hulení</a:t>
            </a:r>
            <a:r>
              <a:rPr lang="cs-CZ" dirty="0" smtClean="0">
                <a:solidFill>
                  <a:schemeClr val="bg1"/>
                </a:solidFill>
              </a:rPr>
              <a:t>, </a:t>
            </a:r>
            <a:r>
              <a:rPr lang="cs-CZ" dirty="0" err="1" smtClean="0">
                <a:solidFill>
                  <a:schemeClr val="bg1"/>
                </a:solidFill>
              </a:rPr>
              <a:t>skank</a:t>
            </a:r>
            <a:r>
              <a:rPr lang="cs-CZ" dirty="0" smtClean="0">
                <a:solidFill>
                  <a:schemeClr val="bg1"/>
                </a:solidFill>
              </a:rPr>
              <a:t>, kytka,…</a:t>
            </a:r>
          </a:p>
          <a:p>
            <a:pPr algn="just"/>
            <a:r>
              <a:rPr lang="cs-CZ" dirty="0" smtClean="0">
                <a:solidFill>
                  <a:schemeClr val="bg1"/>
                </a:solidFill>
              </a:rPr>
              <a:t>Účinná látka je </a:t>
            </a:r>
            <a:r>
              <a:rPr lang="cs-CZ" b="1" dirty="0" smtClean="0">
                <a:solidFill>
                  <a:schemeClr val="bg1"/>
                </a:solidFill>
              </a:rPr>
              <a:t>THC</a:t>
            </a:r>
          </a:p>
          <a:p>
            <a:pPr algn="just"/>
            <a:r>
              <a:rPr lang="cs-CZ" dirty="0" smtClean="0">
                <a:solidFill>
                  <a:schemeClr val="bg1"/>
                </a:solidFill>
              </a:rPr>
              <a:t>Způsoby užití: kouření (</a:t>
            </a:r>
            <a:r>
              <a:rPr lang="cs-CZ" b="1" dirty="0" smtClean="0">
                <a:solidFill>
                  <a:schemeClr val="bg1"/>
                </a:solidFill>
              </a:rPr>
              <a:t>joint</a:t>
            </a:r>
            <a:r>
              <a:rPr lang="cs-CZ" dirty="0" smtClean="0">
                <a:solidFill>
                  <a:schemeClr val="bg1"/>
                </a:solidFill>
              </a:rPr>
              <a:t>, skleněnka, „</a:t>
            </a:r>
            <a:r>
              <a:rPr lang="cs-CZ" dirty="0" err="1" smtClean="0">
                <a:solidFill>
                  <a:schemeClr val="bg1"/>
                </a:solidFill>
              </a:rPr>
              <a:t>bongo</a:t>
            </a:r>
            <a:r>
              <a:rPr lang="cs-CZ" dirty="0" smtClean="0">
                <a:solidFill>
                  <a:schemeClr val="bg1"/>
                </a:solidFill>
              </a:rPr>
              <a:t>“), ústně </a:t>
            </a:r>
            <a:r>
              <a:rPr lang="cs-CZ" dirty="0" smtClean="0">
                <a:solidFill>
                  <a:schemeClr val="bg1"/>
                </a:solidFill>
              </a:rPr>
              <a:t>    (</a:t>
            </a:r>
            <a:r>
              <a:rPr lang="cs-CZ" dirty="0" smtClean="0">
                <a:solidFill>
                  <a:schemeClr val="bg1"/>
                </a:solidFill>
              </a:rPr>
              <a:t>v jídle nebo čaji)</a:t>
            </a:r>
          </a:p>
          <a:p>
            <a:pPr algn="just"/>
            <a:r>
              <a:rPr lang="cs-CZ" dirty="0" smtClean="0">
                <a:solidFill>
                  <a:schemeClr val="bg1"/>
                </a:solidFill>
              </a:rPr>
              <a:t>Účinky: </a:t>
            </a:r>
            <a:r>
              <a:rPr lang="cs-CZ" dirty="0" err="1" smtClean="0">
                <a:solidFill>
                  <a:schemeClr val="bg1"/>
                </a:solidFill>
              </a:rPr>
              <a:t>vysmátost</a:t>
            </a:r>
            <a:r>
              <a:rPr lang="cs-CZ" dirty="0" smtClean="0">
                <a:solidFill>
                  <a:schemeClr val="bg1"/>
                </a:solidFill>
              </a:rPr>
              <a:t>, uvolnění, opožděné reakce, výpadky paměti, sucho v ústech, pocit hladu, zkreslené vnímání času, panika, </a:t>
            </a:r>
            <a:r>
              <a:rPr lang="cs-CZ" b="1" dirty="0" smtClean="0">
                <a:solidFill>
                  <a:schemeClr val="bg1"/>
                </a:solidFill>
              </a:rPr>
              <a:t>stihomam</a:t>
            </a:r>
            <a:r>
              <a:rPr lang="cs-CZ" dirty="0" smtClean="0">
                <a:solidFill>
                  <a:schemeClr val="bg1"/>
                </a:solidFill>
              </a:rPr>
              <a:t>, </a:t>
            </a:r>
            <a:r>
              <a:rPr lang="cs-CZ" dirty="0" err="1" smtClean="0">
                <a:solidFill>
                  <a:schemeClr val="bg1"/>
                </a:solidFill>
              </a:rPr>
              <a:t>pseudohalucinace</a:t>
            </a:r>
            <a:endParaRPr lang="cs-CZ" dirty="0" smtClean="0">
              <a:solidFill>
                <a:schemeClr val="bg1"/>
              </a:solidFill>
            </a:endParaRPr>
          </a:p>
          <a:p>
            <a:pPr algn="just"/>
            <a:r>
              <a:rPr lang="cs-CZ" dirty="0" smtClean="0">
                <a:solidFill>
                  <a:schemeClr val="bg1"/>
                </a:solidFill>
              </a:rPr>
              <a:t>Závislost: psychická, fyzická ojediněle</a:t>
            </a:r>
          </a:p>
          <a:p>
            <a:pPr algn="just"/>
            <a:r>
              <a:rPr lang="cs-CZ" dirty="0" smtClean="0">
                <a:solidFill>
                  <a:schemeClr val="bg1"/>
                </a:solidFill>
              </a:rPr>
              <a:t>Škodlivost a rizika: plicní onemocnění (např. bronchitida), poškození paměti a schopnosti učit se, oslabení imunity, neplodnost, snížení sebevědomí, </a:t>
            </a:r>
            <a:r>
              <a:rPr lang="cs-CZ" b="1" dirty="0" smtClean="0">
                <a:solidFill>
                  <a:schemeClr val="bg1"/>
                </a:solidFill>
              </a:rPr>
              <a:t>psychózy</a:t>
            </a:r>
            <a:r>
              <a:rPr lang="cs-CZ" dirty="0" smtClean="0">
                <a:solidFill>
                  <a:schemeClr val="bg1"/>
                </a:solidFill>
              </a:rPr>
              <a:t>, </a:t>
            </a:r>
            <a:r>
              <a:rPr lang="cs-CZ" b="1" dirty="0" err="1" smtClean="0">
                <a:solidFill>
                  <a:schemeClr val="bg1"/>
                </a:solidFill>
              </a:rPr>
              <a:t>flashbacky</a:t>
            </a:r>
            <a:endParaRPr lang="cs-CZ" b="1" dirty="0" smtClean="0">
              <a:solidFill>
                <a:schemeClr val="bg1"/>
              </a:solidFill>
            </a:endParaRPr>
          </a:p>
          <a:p>
            <a:endParaRPr lang="cs-CZ" dirty="0">
              <a:solidFill>
                <a:schemeClr val="bg1"/>
              </a:solidFill>
            </a:endParaRPr>
          </a:p>
        </p:txBody>
      </p:sp>
      <p:pic>
        <p:nvPicPr>
          <p:cNvPr id="5" name="Obrázek 4" descr="14.jpg"/>
          <p:cNvPicPr>
            <a:picLocks noChangeAspect="1"/>
          </p:cNvPicPr>
          <p:nvPr/>
        </p:nvPicPr>
        <p:blipFill>
          <a:blip r:embed="rId3" cstate="print"/>
          <a:stretch>
            <a:fillRect/>
          </a:stretch>
        </p:blipFill>
        <p:spPr>
          <a:xfrm>
            <a:off x="683568" y="116632"/>
            <a:ext cx="1800200" cy="1350150"/>
          </a:xfrm>
          <a:prstGeom prst="rect">
            <a:avLst/>
          </a:prstGeom>
        </p:spPr>
      </p:pic>
      <p:pic>
        <p:nvPicPr>
          <p:cNvPr id="6" name="Obrázek 5" descr="15.jpg"/>
          <p:cNvPicPr>
            <a:picLocks noChangeAspect="1"/>
          </p:cNvPicPr>
          <p:nvPr/>
        </p:nvPicPr>
        <p:blipFill>
          <a:blip r:embed="rId4" cstate="print"/>
          <a:stretch>
            <a:fillRect/>
          </a:stretch>
        </p:blipFill>
        <p:spPr>
          <a:xfrm>
            <a:off x="6660232" y="188640"/>
            <a:ext cx="1991647" cy="1491233"/>
          </a:xfrm>
          <a:prstGeom prst="rect">
            <a:avLst/>
          </a:prstGeom>
        </p:spPr>
      </p:pic>
      <p:pic>
        <p:nvPicPr>
          <p:cNvPr id="7" name="Obrázek 6" descr="16.jpg"/>
          <p:cNvPicPr>
            <a:picLocks noChangeAspect="1"/>
          </p:cNvPicPr>
          <p:nvPr/>
        </p:nvPicPr>
        <p:blipFill>
          <a:blip r:embed="rId5" cstate="print"/>
          <a:stretch>
            <a:fillRect/>
          </a:stretch>
        </p:blipFill>
        <p:spPr>
          <a:xfrm>
            <a:off x="8028384" y="5589240"/>
            <a:ext cx="924103" cy="1008112"/>
          </a:xfrm>
          <a:prstGeom prst="rect">
            <a:avLst/>
          </a:prstGeom>
        </p:spPr>
      </p:pic>
      <p:pic>
        <p:nvPicPr>
          <p:cNvPr id="8" name="Obrázek 7" descr="17.jpg"/>
          <p:cNvPicPr>
            <a:picLocks noChangeAspect="1"/>
          </p:cNvPicPr>
          <p:nvPr/>
        </p:nvPicPr>
        <p:blipFill>
          <a:blip r:embed="rId6" cstate="print"/>
          <a:stretch>
            <a:fillRect/>
          </a:stretch>
        </p:blipFill>
        <p:spPr>
          <a:xfrm>
            <a:off x="251520" y="5805264"/>
            <a:ext cx="1853036" cy="884312"/>
          </a:xfrm>
          <a:prstGeom prst="rect">
            <a:avLst/>
          </a:prstGeom>
        </p:spPr>
      </p:pic>
      <p:pic>
        <p:nvPicPr>
          <p:cNvPr id="9" name="Obrázek 8" descr="18.jpg"/>
          <p:cNvPicPr>
            <a:picLocks noChangeAspect="1"/>
          </p:cNvPicPr>
          <p:nvPr/>
        </p:nvPicPr>
        <p:blipFill>
          <a:blip r:embed="rId7" cstate="print"/>
          <a:stretch>
            <a:fillRect/>
          </a:stretch>
        </p:blipFill>
        <p:spPr>
          <a:xfrm>
            <a:off x="3203848" y="5805264"/>
            <a:ext cx="1141896" cy="856422"/>
          </a:xfrm>
          <a:prstGeom prst="rect">
            <a:avLst/>
          </a:prstGeom>
        </p:spPr>
      </p:pic>
      <p:pic>
        <p:nvPicPr>
          <p:cNvPr id="10" name="Obrázek 9" descr="19.jpg"/>
          <p:cNvPicPr>
            <a:picLocks noChangeAspect="1"/>
          </p:cNvPicPr>
          <p:nvPr/>
        </p:nvPicPr>
        <p:blipFill>
          <a:blip r:embed="rId8" cstate="print"/>
          <a:stretch>
            <a:fillRect/>
          </a:stretch>
        </p:blipFill>
        <p:spPr>
          <a:xfrm>
            <a:off x="5796136" y="5877272"/>
            <a:ext cx="957441" cy="805032"/>
          </a:xfrm>
          <a:prstGeom prst="rect">
            <a:avLst/>
          </a:prstGeom>
        </p:spPr>
      </p:pic>
      <p:pic>
        <p:nvPicPr>
          <p:cNvPr id="11" name="Obrázek 10" descr="marihuana.png"/>
          <p:cNvPicPr>
            <a:picLocks noChangeAspect="1"/>
          </p:cNvPicPr>
          <p:nvPr/>
        </p:nvPicPr>
        <p:blipFill>
          <a:blip r:embed="rId9" cstate="print"/>
          <a:stretch>
            <a:fillRect/>
          </a:stretch>
        </p:blipFill>
        <p:spPr>
          <a:xfrm>
            <a:off x="7236296" y="4221088"/>
            <a:ext cx="1486387" cy="3982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OSTATN</a:t>
            </a:r>
            <a:r>
              <a:rPr lang="cs-CZ" dirty="0" smtClean="0">
                <a:solidFill>
                  <a:srgbClr val="FFFF00"/>
                </a:solidFill>
                <a:latin typeface="Arial Black" pitchFamily="34" charset="0"/>
                <a:cs typeface="Aharoni" pitchFamily="2" charset="-79"/>
              </a:rPr>
              <a:t>Í</a:t>
            </a:r>
            <a:r>
              <a:rPr lang="cs-CZ" dirty="0" smtClean="0">
                <a:solidFill>
                  <a:srgbClr val="FFFF00"/>
                </a:solidFill>
                <a:latin typeface="Aharoni" pitchFamily="2" charset="-79"/>
                <a:cs typeface="Aharoni" pitchFamily="2" charset="-79"/>
              </a:rPr>
              <a:t> KANABINOIDY</a:t>
            </a:r>
            <a:r>
              <a:rPr lang="cs-CZ" dirty="0" smtClean="0"/>
              <a:t>	</a:t>
            </a:r>
            <a:endParaRPr lang="cs-CZ" dirty="0"/>
          </a:p>
        </p:txBody>
      </p:sp>
      <p:sp>
        <p:nvSpPr>
          <p:cNvPr id="3" name="Zástupný symbol pro obsah 2"/>
          <p:cNvSpPr>
            <a:spLocks noGrp="1"/>
          </p:cNvSpPr>
          <p:nvPr>
            <p:ph idx="1"/>
          </p:nvPr>
        </p:nvSpPr>
        <p:spPr/>
        <p:txBody>
          <a:bodyPr/>
          <a:lstStyle/>
          <a:p>
            <a:r>
              <a:rPr lang="cs-CZ" dirty="0" smtClean="0">
                <a:solidFill>
                  <a:schemeClr val="bg1"/>
                </a:solidFill>
              </a:rPr>
              <a:t>„</a:t>
            </a:r>
            <a:r>
              <a:rPr lang="cs-CZ" dirty="0" err="1" smtClean="0">
                <a:solidFill>
                  <a:schemeClr val="bg1"/>
                </a:solidFill>
              </a:rPr>
              <a:t>Spice</a:t>
            </a:r>
            <a:r>
              <a:rPr lang="cs-CZ" dirty="0" smtClean="0">
                <a:solidFill>
                  <a:schemeClr val="bg1"/>
                </a:solidFill>
              </a:rPr>
              <a:t>“</a:t>
            </a:r>
            <a:endParaRPr lang="cs-CZ" dirty="0">
              <a:solidFill>
                <a:schemeClr val="bg1"/>
              </a:solidFill>
            </a:endParaRPr>
          </a:p>
        </p:txBody>
      </p:sp>
      <p:pic>
        <p:nvPicPr>
          <p:cNvPr id="5" name="Obrázek 4" descr="spice_gold_3g.jpg"/>
          <p:cNvPicPr>
            <a:picLocks noChangeAspect="1"/>
          </p:cNvPicPr>
          <p:nvPr/>
        </p:nvPicPr>
        <p:blipFill>
          <a:blip r:embed="rId3" cstate="print"/>
          <a:stretch>
            <a:fillRect/>
          </a:stretch>
        </p:blipFill>
        <p:spPr>
          <a:xfrm>
            <a:off x="3707904" y="2348880"/>
            <a:ext cx="3929151" cy="349301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ctrTitle"/>
          </p:nvPr>
        </p:nvSpPr>
        <p:spPr>
          <a:xfrm>
            <a:off x="683568" y="980728"/>
            <a:ext cx="7772400" cy="1470025"/>
          </a:xfrm>
        </p:spPr>
        <p:txBody>
          <a:bodyPr/>
          <a:lstStyle/>
          <a:p>
            <a:r>
              <a:rPr lang="cs-CZ" dirty="0" smtClean="0">
                <a:solidFill>
                  <a:srgbClr val="00B0F0"/>
                </a:solidFill>
                <a:latin typeface="Bodoni MT Black" pitchFamily="18" charset="0"/>
              </a:rPr>
              <a:t>HALUCINOGENY</a:t>
            </a:r>
            <a:endParaRPr lang="cs-CZ" dirty="0">
              <a:solidFill>
                <a:srgbClr val="00B0F0"/>
              </a:solidFill>
              <a:latin typeface="Bodoni MT Black" pitchFamily="18" charset="0"/>
            </a:endParaRPr>
          </a:p>
        </p:txBody>
      </p:sp>
      <p:sp>
        <p:nvSpPr>
          <p:cNvPr id="4" name="Podnadpis 3"/>
          <p:cNvSpPr>
            <a:spLocks noGrp="1"/>
          </p:cNvSpPr>
          <p:nvPr>
            <p:ph type="subTitle" idx="1"/>
          </p:nvPr>
        </p:nvSpPr>
        <p:spPr/>
        <p:txBody>
          <a:bodyPr/>
          <a:lstStyle/>
          <a:p>
            <a:endParaRPr lang="cs-CZ"/>
          </a:p>
        </p:txBody>
      </p:sp>
      <p:pic>
        <p:nvPicPr>
          <p:cNvPr id="6" name="Obrázek 5" descr="20.jpg"/>
          <p:cNvPicPr>
            <a:picLocks noChangeAspect="1"/>
          </p:cNvPicPr>
          <p:nvPr/>
        </p:nvPicPr>
        <p:blipFill>
          <a:blip r:embed="rId3" cstate="print"/>
          <a:stretch>
            <a:fillRect/>
          </a:stretch>
        </p:blipFill>
        <p:spPr>
          <a:xfrm>
            <a:off x="1331640" y="2636912"/>
            <a:ext cx="6568941" cy="316835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LSD</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p:txBody>
          <a:bodyPr>
            <a:normAutofit fontScale="92500" lnSpcReduction="20000"/>
          </a:bodyPr>
          <a:lstStyle/>
          <a:p>
            <a:pPr algn="just"/>
            <a:r>
              <a:rPr lang="cs-CZ" dirty="0" smtClean="0">
                <a:solidFill>
                  <a:schemeClr val="bg1"/>
                </a:solidFill>
              </a:rPr>
              <a:t>Kyselina </a:t>
            </a:r>
            <a:r>
              <a:rPr lang="cs-CZ" dirty="0" err="1" smtClean="0">
                <a:solidFill>
                  <a:schemeClr val="bg1"/>
                </a:solidFill>
              </a:rPr>
              <a:t>lysergová</a:t>
            </a:r>
            <a:endParaRPr lang="cs-CZ" dirty="0" smtClean="0">
              <a:solidFill>
                <a:schemeClr val="bg1"/>
              </a:solidFill>
            </a:endParaRPr>
          </a:p>
          <a:p>
            <a:pPr algn="just"/>
            <a:r>
              <a:rPr lang="cs-CZ" dirty="0" smtClean="0">
                <a:solidFill>
                  <a:schemeClr val="bg1"/>
                </a:solidFill>
              </a:rPr>
              <a:t>Slangové názvy: </a:t>
            </a:r>
            <a:r>
              <a:rPr lang="cs-CZ" dirty="0" err="1" smtClean="0">
                <a:solidFill>
                  <a:schemeClr val="bg1"/>
                </a:solidFill>
              </a:rPr>
              <a:t>trip</a:t>
            </a:r>
            <a:r>
              <a:rPr lang="cs-CZ" dirty="0" smtClean="0">
                <a:solidFill>
                  <a:schemeClr val="bg1"/>
                </a:solidFill>
              </a:rPr>
              <a:t>, papír, </a:t>
            </a:r>
            <a:r>
              <a:rPr lang="cs-CZ" dirty="0" err="1" smtClean="0">
                <a:solidFill>
                  <a:schemeClr val="bg1"/>
                </a:solidFill>
              </a:rPr>
              <a:t>acid</a:t>
            </a:r>
            <a:r>
              <a:rPr lang="cs-CZ" dirty="0" smtClean="0">
                <a:solidFill>
                  <a:schemeClr val="bg1"/>
                </a:solidFill>
              </a:rPr>
              <a:t>, čtverec</a:t>
            </a:r>
          </a:p>
          <a:p>
            <a:pPr algn="just"/>
            <a:r>
              <a:rPr lang="cs-CZ" dirty="0" smtClean="0">
                <a:solidFill>
                  <a:schemeClr val="bg1"/>
                </a:solidFill>
              </a:rPr>
              <a:t>Způsoby užití: ústní, šňupání, injekčně</a:t>
            </a:r>
          </a:p>
          <a:p>
            <a:pPr algn="just"/>
            <a:r>
              <a:rPr lang="cs-CZ" dirty="0" smtClean="0">
                <a:solidFill>
                  <a:schemeClr val="bg1"/>
                </a:solidFill>
              </a:rPr>
              <a:t>Účinky: </a:t>
            </a:r>
            <a:r>
              <a:rPr lang="cs-CZ" b="1" dirty="0" err="1" smtClean="0">
                <a:solidFill>
                  <a:schemeClr val="bg1"/>
                </a:solidFill>
              </a:rPr>
              <a:t>pseudohalucinace</a:t>
            </a:r>
            <a:r>
              <a:rPr lang="cs-CZ" dirty="0" smtClean="0">
                <a:solidFill>
                  <a:schemeClr val="bg1"/>
                </a:solidFill>
              </a:rPr>
              <a:t>, změněné vnímání reality, pocit pochopení smyslu života, prolínání smyslů, rozpolcení osobnosti, paranoia, děsivé halucinace</a:t>
            </a:r>
          </a:p>
          <a:p>
            <a:pPr algn="just"/>
            <a:r>
              <a:rPr lang="cs-CZ" dirty="0" smtClean="0">
                <a:solidFill>
                  <a:schemeClr val="bg1"/>
                </a:solidFill>
              </a:rPr>
              <a:t>Závislost: ojediněle psychická</a:t>
            </a:r>
          </a:p>
          <a:p>
            <a:pPr algn="just"/>
            <a:r>
              <a:rPr lang="cs-CZ" dirty="0" smtClean="0">
                <a:solidFill>
                  <a:schemeClr val="bg1"/>
                </a:solidFill>
              </a:rPr>
              <a:t>Škodlivost a rizika: „</a:t>
            </a:r>
            <a:r>
              <a:rPr lang="cs-CZ" b="1" dirty="0" err="1" smtClean="0">
                <a:solidFill>
                  <a:schemeClr val="bg1"/>
                </a:solidFill>
              </a:rPr>
              <a:t>bad</a:t>
            </a:r>
            <a:r>
              <a:rPr lang="cs-CZ" b="1" dirty="0" smtClean="0">
                <a:solidFill>
                  <a:schemeClr val="bg1"/>
                </a:solidFill>
              </a:rPr>
              <a:t> </a:t>
            </a:r>
            <a:r>
              <a:rPr lang="cs-CZ" b="1" dirty="0" err="1" smtClean="0">
                <a:solidFill>
                  <a:schemeClr val="bg1"/>
                </a:solidFill>
              </a:rPr>
              <a:t>trip</a:t>
            </a:r>
            <a:r>
              <a:rPr lang="cs-CZ" dirty="0" smtClean="0">
                <a:solidFill>
                  <a:schemeClr val="bg1"/>
                </a:solidFill>
              </a:rPr>
              <a:t>“, </a:t>
            </a:r>
            <a:r>
              <a:rPr lang="cs-CZ" dirty="0" err="1" smtClean="0">
                <a:solidFill>
                  <a:schemeClr val="bg1"/>
                </a:solidFill>
              </a:rPr>
              <a:t>flashbacky</a:t>
            </a:r>
            <a:r>
              <a:rPr lang="cs-CZ" dirty="0" smtClean="0">
                <a:solidFill>
                  <a:schemeClr val="bg1"/>
                </a:solidFill>
              </a:rPr>
              <a:t>, vyvolání schizofrenie, psychóza, změna osobnosti</a:t>
            </a:r>
          </a:p>
          <a:p>
            <a:endParaRPr lang="cs-CZ" dirty="0" smtClean="0">
              <a:solidFill>
                <a:schemeClr val="bg1"/>
              </a:solidFill>
            </a:endParaRPr>
          </a:p>
          <a:p>
            <a:endParaRPr lang="cs-CZ" dirty="0"/>
          </a:p>
        </p:txBody>
      </p:sp>
      <p:pic>
        <p:nvPicPr>
          <p:cNvPr id="5" name="Obrázek 4" descr="21.jpg"/>
          <p:cNvPicPr>
            <a:picLocks noChangeAspect="1"/>
          </p:cNvPicPr>
          <p:nvPr/>
        </p:nvPicPr>
        <p:blipFill>
          <a:blip r:embed="rId3" cstate="print"/>
          <a:stretch>
            <a:fillRect/>
          </a:stretch>
        </p:blipFill>
        <p:spPr>
          <a:xfrm>
            <a:off x="6732240" y="260648"/>
            <a:ext cx="2102831" cy="1605161"/>
          </a:xfrm>
          <a:prstGeom prst="rect">
            <a:avLst/>
          </a:prstGeom>
        </p:spPr>
      </p:pic>
      <p:pic>
        <p:nvPicPr>
          <p:cNvPr id="6" name="Obrázek 5" descr="22.jpg"/>
          <p:cNvPicPr>
            <a:picLocks noChangeAspect="1"/>
          </p:cNvPicPr>
          <p:nvPr/>
        </p:nvPicPr>
        <p:blipFill>
          <a:blip r:embed="rId4" cstate="print"/>
          <a:stretch>
            <a:fillRect/>
          </a:stretch>
        </p:blipFill>
        <p:spPr>
          <a:xfrm>
            <a:off x="827584" y="260648"/>
            <a:ext cx="1334782" cy="1008112"/>
          </a:xfrm>
          <a:prstGeom prst="rect">
            <a:avLst/>
          </a:prstGeom>
        </p:spPr>
      </p:pic>
      <p:pic>
        <p:nvPicPr>
          <p:cNvPr id="7" name="Obrázek 6" descr="lsd.png"/>
          <p:cNvPicPr>
            <a:picLocks noChangeAspect="1"/>
          </p:cNvPicPr>
          <p:nvPr/>
        </p:nvPicPr>
        <p:blipFill>
          <a:blip r:embed="rId5" cstate="print"/>
          <a:stretch>
            <a:fillRect/>
          </a:stretch>
        </p:blipFill>
        <p:spPr>
          <a:xfrm>
            <a:off x="7812360" y="6021288"/>
            <a:ext cx="1125507" cy="457775"/>
          </a:xfrm>
          <a:prstGeom prst="rect">
            <a:avLst/>
          </a:prstGeom>
        </p:spPr>
      </p:pic>
      <p:pic>
        <p:nvPicPr>
          <p:cNvPr id="8" name="Obrázek 7" descr="lsa.jpg"/>
          <p:cNvPicPr>
            <a:picLocks noChangeAspect="1"/>
          </p:cNvPicPr>
          <p:nvPr/>
        </p:nvPicPr>
        <p:blipFill>
          <a:blip r:embed="rId6" cstate="print"/>
          <a:stretch>
            <a:fillRect/>
          </a:stretch>
        </p:blipFill>
        <p:spPr>
          <a:xfrm>
            <a:off x="323528" y="5949280"/>
            <a:ext cx="809646" cy="7043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descr="pozadi2.png"/>
          <p:cNvPicPr>
            <a:picLocks noChangeAspect="1"/>
          </p:cNvPicPr>
          <p:nvPr/>
        </p:nvPicPr>
        <p:blipFill>
          <a:blip r:embed="rId2" cstate="print"/>
          <a:stretch>
            <a:fillRect/>
          </a:stretch>
        </p:blipFill>
        <p:spPr>
          <a:xfrm>
            <a:off x="0" y="0"/>
            <a:ext cx="9144000" cy="6858000"/>
          </a:xfrm>
          <a:prstGeom prst="rect">
            <a:avLst/>
          </a:prstGeom>
        </p:spPr>
      </p:pic>
      <p:sp>
        <p:nvSpPr>
          <p:cNvPr id="2" name="Nadpis 1"/>
          <p:cNvSpPr>
            <a:spLocks noGrp="1"/>
          </p:cNvSpPr>
          <p:nvPr>
            <p:ph type="title"/>
          </p:nvPr>
        </p:nvSpPr>
        <p:spPr/>
        <p:txBody>
          <a:bodyPr/>
          <a:lstStyle/>
          <a:p>
            <a:r>
              <a:rPr lang="cs-CZ" dirty="0" smtClean="0">
                <a:solidFill>
                  <a:srgbClr val="FFFF00"/>
                </a:solidFill>
                <a:latin typeface="Aharoni" pitchFamily="2" charset="-79"/>
                <a:cs typeface="Aharoni" pitchFamily="2" charset="-79"/>
              </a:rPr>
              <a:t>LYSOHL</a:t>
            </a:r>
            <a:r>
              <a:rPr lang="cs-CZ" dirty="0" smtClean="0">
                <a:solidFill>
                  <a:srgbClr val="FFFF00"/>
                </a:solidFill>
                <a:latin typeface="Arial Black" pitchFamily="34" charset="0"/>
                <a:cs typeface="Aharoni" pitchFamily="2" charset="-79"/>
              </a:rPr>
              <a:t>Á</a:t>
            </a:r>
            <a:r>
              <a:rPr lang="cs-CZ" dirty="0" smtClean="0">
                <a:solidFill>
                  <a:srgbClr val="FFFF00"/>
                </a:solidFill>
                <a:latin typeface="Aharoni" pitchFamily="2" charset="-79"/>
                <a:cs typeface="Aharoni" pitchFamily="2" charset="-79"/>
              </a:rPr>
              <a:t>VKY</a:t>
            </a:r>
            <a:endParaRPr lang="cs-CZ" dirty="0">
              <a:solidFill>
                <a:srgbClr val="FFFF00"/>
              </a:solidFill>
              <a:latin typeface="Aharoni" pitchFamily="2" charset="-79"/>
              <a:cs typeface="Aharoni" pitchFamily="2" charset="-79"/>
            </a:endParaRPr>
          </a:p>
        </p:txBody>
      </p:sp>
      <p:sp>
        <p:nvSpPr>
          <p:cNvPr id="3" name="Zástupný symbol pro obsah 2"/>
          <p:cNvSpPr>
            <a:spLocks noGrp="1"/>
          </p:cNvSpPr>
          <p:nvPr>
            <p:ph idx="1"/>
          </p:nvPr>
        </p:nvSpPr>
        <p:spPr>
          <a:xfrm>
            <a:off x="457200" y="1600200"/>
            <a:ext cx="8363272" cy="4525963"/>
          </a:xfrm>
        </p:spPr>
        <p:txBody>
          <a:bodyPr>
            <a:normAutofit fontScale="85000" lnSpcReduction="10000"/>
          </a:bodyPr>
          <a:lstStyle/>
          <a:p>
            <a:pPr algn="just"/>
            <a:r>
              <a:rPr lang="cs-CZ" dirty="0" smtClean="0">
                <a:solidFill>
                  <a:schemeClr val="bg1"/>
                </a:solidFill>
              </a:rPr>
              <a:t>Halucinogenní houby (lysohlávka česká, lysohlávka kopinatá,…)</a:t>
            </a:r>
          </a:p>
          <a:p>
            <a:pPr algn="just"/>
            <a:r>
              <a:rPr lang="cs-CZ" dirty="0" smtClean="0">
                <a:solidFill>
                  <a:schemeClr val="bg1"/>
                </a:solidFill>
              </a:rPr>
              <a:t>Slangové názvy: houbičky, hlavy, </a:t>
            </a:r>
            <a:r>
              <a:rPr lang="cs-CZ" dirty="0" err="1" smtClean="0">
                <a:solidFill>
                  <a:schemeClr val="bg1"/>
                </a:solidFill>
              </a:rPr>
              <a:t>lysoně</a:t>
            </a:r>
            <a:endParaRPr lang="cs-CZ" dirty="0" smtClean="0">
              <a:solidFill>
                <a:schemeClr val="bg1"/>
              </a:solidFill>
            </a:endParaRPr>
          </a:p>
          <a:p>
            <a:pPr algn="just"/>
            <a:r>
              <a:rPr lang="cs-CZ" dirty="0" smtClean="0">
                <a:solidFill>
                  <a:schemeClr val="bg1"/>
                </a:solidFill>
              </a:rPr>
              <a:t>Účinné látky: </a:t>
            </a:r>
            <a:r>
              <a:rPr lang="cs-CZ" b="1" dirty="0" err="1" smtClean="0">
                <a:solidFill>
                  <a:schemeClr val="bg1"/>
                </a:solidFill>
              </a:rPr>
              <a:t>psilocyn</a:t>
            </a:r>
            <a:r>
              <a:rPr lang="cs-CZ" b="1" dirty="0" smtClean="0">
                <a:solidFill>
                  <a:schemeClr val="bg1"/>
                </a:solidFill>
              </a:rPr>
              <a:t>, </a:t>
            </a:r>
            <a:r>
              <a:rPr lang="cs-CZ" b="1" dirty="0" err="1" smtClean="0">
                <a:solidFill>
                  <a:schemeClr val="bg1"/>
                </a:solidFill>
              </a:rPr>
              <a:t>psilocybin</a:t>
            </a:r>
            <a:endParaRPr lang="cs-CZ" b="1" dirty="0" smtClean="0">
              <a:solidFill>
                <a:schemeClr val="bg1"/>
              </a:solidFill>
            </a:endParaRPr>
          </a:p>
          <a:p>
            <a:pPr algn="just"/>
            <a:r>
              <a:rPr lang="cs-CZ" dirty="0" smtClean="0">
                <a:solidFill>
                  <a:schemeClr val="bg1"/>
                </a:solidFill>
              </a:rPr>
              <a:t>Způsoby užití: ústně</a:t>
            </a:r>
          </a:p>
          <a:p>
            <a:pPr algn="just"/>
            <a:r>
              <a:rPr lang="cs-CZ" dirty="0" smtClean="0">
                <a:solidFill>
                  <a:schemeClr val="bg1"/>
                </a:solidFill>
              </a:rPr>
              <a:t>Účinky: </a:t>
            </a:r>
            <a:r>
              <a:rPr lang="cs-CZ" dirty="0" err="1" smtClean="0">
                <a:solidFill>
                  <a:schemeClr val="bg1"/>
                </a:solidFill>
              </a:rPr>
              <a:t>pseudohalucinace</a:t>
            </a:r>
            <a:r>
              <a:rPr lang="cs-CZ" dirty="0" smtClean="0">
                <a:solidFill>
                  <a:schemeClr val="bg1"/>
                </a:solidFill>
              </a:rPr>
              <a:t>, </a:t>
            </a:r>
            <a:r>
              <a:rPr lang="cs-CZ" b="1" dirty="0" smtClean="0">
                <a:solidFill>
                  <a:schemeClr val="bg1"/>
                </a:solidFill>
              </a:rPr>
              <a:t>halucinace</a:t>
            </a:r>
            <a:r>
              <a:rPr lang="cs-CZ" dirty="0" smtClean="0">
                <a:solidFill>
                  <a:schemeClr val="bg1"/>
                </a:solidFill>
              </a:rPr>
              <a:t>, změněné vnímání času a prostoru, dezorientace, </a:t>
            </a:r>
            <a:r>
              <a:rPr lang="cs-CZ" b="1" dirty="0" smtClean="0">
                <a:solidFill>
                  <a:schemeClr val="bg1"/>
                </a:solidFill>
              </a:rPr>
              <a:t>depersonalizace</a:t>
            </a:r>
          </a:p>
          <a:p>
            <a:pPr algn="just"/>
            <a:r>
              <a:rPr lang="cs-CZ" dirty="0" smtClean="0">
                <a:solidFill>
                  <a:schemeClr val="bg1"/>
                </a:solidFill>
              </a:rPr>
              <a:t>Závislost: ojediněle psychická</a:t>
            </a:r>
          </a:p>
          <a:p>
            <a:pPr algn="just"/>
            <a:r>
              <a:rPr lang="cs-CZ" dirty="0" smtClean="0">
                <a:solidFill>
                  <a:schemeClr val="bg1"/>
                </a:solidFill>
              </a:rPr>
              <a:t>Škodlivost a rizika: </a:t>
            </a:r>
            <a:r>
              <a:rPr lang="cs-CZ" dirty="0" err="1" smtClean="0">
                <a:solidFill>
                  <a:schemeClr val="bg1"/>
                </a:solidFill>
              </a:rPr>
              <a:t>bad</a:t>
            </a:r>
            <a:r>
              <a:rPr lang="cs-CZ" dirty="0" smtClean="0">
                <a:solidFill>
                  <a:schemeClr val="bg1"/>
                </a:solidFill>
              </a:rPr>
              <a:t> </a:t>
            </a:r>
            <a:r>
              <a:rPr lang="cs-CZ" dirty="0" err="1" smtClean="0">
                <a:solidFill>
                  <a:schemeClr val="bg1"/>
                </a:solidFill>
              </a:rPr>
              <a:t>trip</a:t>
            </a:r>
            <a:r>
              <a:rPr lang="cs-CZ" dirty="0" smtClean="0">
                <a:solidFill>
                  <a:schemeClr val="bg1"/>
                </a:solidFill>
              </a:rPr>
              <a:t>, vyvolání psychických poruch, předávkování a otrava</a:t>
            </a:r>
          </a:p>
          <a:p>
            <a:endParaRPr lang="cs-CZ" dirty="0" smtClean="0"/>
          </a:p>
          <a:p>
            <a:endParaRPr lang="cs-CZ" dirty="0"/>
          </a:p>
        </p:txBody>
      </p:sp>
      <p:pic>
        <p:nvPicPr>
          <p:cNvPr id="5" name="Obrázek 4" descr="23.jpg"/>
          <p:cNvPicPr>
            <a:picLocks noChangeAspect="1"/>
          </p:cNvPicPr>
          <p:nvPr/>
        </p:nvPicPr>
        <p:blipFill>
          <a:blip r:embed="rId3" cstate="print"/>
          <a:stretch>
            <a:fillRect/>
          </a:stretch>
        </p:blipFill>
        <p:spPr>
          <a:xfrm>
            <a:off x="611560" y="260648"/>
            <a:ext cx="1799644" cy="1245691"/>
          </a:xfrm>
          <a:prstGeom prst="rect">
            <a:avLst/>
          </a:prstGeom>
        </p:spPr>
      </p:pic>
      <p:pic>
        <p:nvPicPr>
          <p:cNvPr id="6" name="Obrázek 5" descr="lysohlavky.gif"/>
          <p:cNvPicPr>
            <a:picLocks noChangeAspect="1"/>
          </p:cNvPicPr>
          <p:nvPr/>
        </p:nvPicPr>
        <p:blipFill>
          <a:blip r:embed="rId4" cstate="print"/>
          <a:stretch>
            <a:fillRect/>
          </a:stretch>
        </p:blipFill>
        <p:spPr>
          <a:xfrm>
            <a:off x="7524328" y="2276872"/>
            <a:ext cx="1283918" cy="1353319"/>
          </a:xfrm>
          <a:prstGeom prst="rect">
            <a:avLst/>
          </a:prstGeom>
        </p:spPr>
      </p:pic>
      <p:pic>
        <p:nvPicPr>
          <p:cNvPr id="7" name="Obrázek 6" descr="800px-psilocybe_sp.jpg"/>
          <p:cNvPicPr>
            <a:picLocks noChangeAspect="1"/>
          </p:cNvPicPr>
          <p:nvPr/>
        </p:nvPicPr>
        <p:blipFill>
          <a:blip r:embed="rId5" cstate="print"/>
          <a:stretch>
            <a:fillRect/>
          </a:stretch>
        </p:blipFill>
        <p:spPr>
          <a:xfrm>
            <a:off x="6948264" y="188640"/>
            <a:ext cx="1572766" cy="1179575"/>
          </a:xfrm>
          <a:prstGeom prst="rect">
            <a:avLst/>
          </a:prstGeom>
        </p:spPr>
      </p:pic>
      <p:pic>
        <p:nvPicPr>
          <p:cNvPr id="8" name="Obrázek 7" descr="muchomurky.jpg"/>
          <p:cNvPicPr>
            <a:picLocks noChangeAspect="1"/>
          </p:cNvPicPr>
          <p:nvPr/>
        </p:nvPicPr>
        <p:blipFill>
          <a:blip r:embed="rId6" cstate="print"/>
          <a:stretch>
            <a:fillRect/>
          </a:stretch>
        </p:blipFill>
        <p:spPr>
          <a:xfrm>
            <a:off x="6012160" y="6165304"/>
            <a:ext cx="2920553" cy="490933"/>
          </a:xfrm>
          <a:prstGeom prst="rect">
            <a:avLst/>
          </a:prstGeom>
        </p:spPr>
      </p:pic>
      <p:pic>
        <p:nvPicPr>
          <p:cNvPr id="9" name="Obrázek 8" descr="muchomurka.jpg"/>
          <p:cNvPicPr>
            <a:picLocks noChangeAspect="1"/>
          </p:cNvPicPr>
          <p:nvPr/>
        </p:nvPicPr>
        <p:blipFill>
          <a:blip r:embed="rId7" cstate="print"/>
          <a:stretch>
            <a:fillRect/>
          </a:stretch>
        </p:blipFill>
        <p:spPr>
          <a:xfrm>
            <a:off x="7740352" y="5013176"/>
            <a:ext cx="1248138" cy="9361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887</TotalTime>
  <Words>1216</Words>
  <Application>Microsoft Office PowerPoint</Application>
  <PresentationFormat>Předvádění na obrazovce (4:3)</PresentationFormat>
  <Paragraphs>137</Paragraphs>
  <Slides>31</Slides>
  <Notes>0</Notes>
  <HiddenSlides>0</HiddenSlides>
  <MMClips>0</MMClips>
  <ScaleCrop>false</ScaleCrop>
  <HeadingPairs>
    <vt:vector size="4" baseType="variant">
      <vt:variant>
        <vt:lpstr>Motiv</vt:lpstr>
      </vt:variant>
      <vt:variant>
        <vt:i4>1</vt:i4>
      </vt:variant>
      <vt:variant>
        <vt:lpstr>Nadpisy snímků</vt:lpstr>
      </vt:variant>
      <vt:variant>
        <vt:i4>31</vt:i4>
      </vt:variant>
    </vt:vector>
  </HeadingPairs>
  <TitlesOfParts>
    <vt:vector size="32" baseType="lpstr">
      <vt:lpstr>Motiv sady Office</vt:lpstr>
      <vt:lpstr>O DROGÁCH</vt:lpstr>
      <vt:lpstr>Co jsou to drogy?</vt:lpstr>
      <vt:lpstr>Drogová závislost</vt:lpstr>
      <vt:lpstr>KANABINOIDY</vt:lpstr>
      <vt:lpstr>MARIHUANA</vt:lpstr>
      <vt:lpstr>OSTATNÍ KANABINOIDY </vt:lpstr>
      <vt:lpstr>HALUCINOGENY</vt:lpstr>
      <vt:lpstr>LSD</vt:lpstr>
      <vt:lpstr>LYSOHLÁVKY</vt:lpstr>
      <vt:lpstr>DURMAN</vt:lpstr>
      <vt:lpstr>OSTATNÍ HALUCINOGENY</vt:lpstr>
      <vt:lpstr>Těkavé látky</vt:lpstr>
      <vt:lpstr>TOLUEN</vt:lpstr>
      <vt:lpstr>OSTATNÍ LÁTKY</vt:lpstr>
      <vt:lpstr>STIMULANTY</vt:lpstr>
      <vt:lpstr>EXTÁZE</vt:lpstr>
      <vt:lpstr>KOKAIN</vt:lpstr>
      <vt:lpstr>PERVITIN</vt:lpstr>
      <vt:lpstr>OSTATNÍ STIMULANTY</vt:lpstr>
      <vt:lpstr>OPIÁTY </vt:lpstr>
      <vt:lpstr>OPIUM</vt:lpstr>
      <vt:lpstr>HEROIN</vt:lpstr>
      <vt:lpstr>OSTATNÍ OPIÁTY</vt:lpstr>
      <vt:lpstr>PSYCHOTROPNÍ LÁTKY</vt:lpstr>
      <vt:lpstr>NEUROL</vt:lpstr>
      <vt:lpstr>RITALIN</vt:lpstr>
      <vt:lpstr>DIAZEPAM</vt:lpstr>
      <vt:lpstr>SUBUTEX</vt:lpstr>
      <vt:lpstr>OSTATNÍ ZNEUŽÍVANÉ LÉKY</vt:lpstr>
      <vt:lpstr>ZÁVĚR…</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 DROGÁCH</dc:title>
  <dc:creator>PC</dc:creator>
  <cp:lastModifiedBy>Martina Crháková</cp:lastModifiedBy>
  <cp:revision>223</cp:revision>
  <dcterms:created xsi:type="dcterms:W3CDTF">2012-06-07T16:59:22Z</dcterms:created>
  <dcterms:modified xsi:type="dcterms:W3CDTF">2017-01-15T22:03:23Z</dcterms:modified>
</cp:coreProperties>
</file>